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9.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48.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13.xml.rels" ContentType="application/vnd.openxmlformats-package.relationships+xml"/>
  <Override PartName="/ppt/slideLayouts/_rels/slideLayout58.xml.rels" ContentType="application/vnd.openxmlformats-package.relationships+xml"/>
  <Override PartName="/ppt/slideLayouts/_rels/slideLayout65.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12.xml.rels" ContentType="application/vnd.openxmlformats-package.relationships+xml"/>
  <Override PartName="/ppt/slideLayouts/_rels/slideLayout55.xml.rels" ContentType="application/vnd.openxmlformats-package.relationships+xml"/>
  <Override PartName="/ppt/slideLayouts/_rels/slideLayout54.xml.rels" ContentType="application/vnd.openxmlformats-package.relationships+xml"/>
  <Override PartName="/ppt/slideLayouts/_rels/slideLayout69.xml.rels" ContentType="application/vnd.openxmlformats-package.relationships+xml"/>
  <Override PartName="/ppt/slideLayouts/_rels/slideLayout63.xml.rels" ContentType="application/vnd.openxmlformats-package.relationships+xml"/>
  <Override PartName="/ppt/slideLayouts/_rels/slideLayout47.xml.rels" ContentType="application/vnd.openxmlformats-package.relationships+xml"/>
  <Override PartName="/ppt/slideLayouts/_rels/slideLayout53.xml.rels" ContentType="application/vnd.openxmlformats-package.relationships+xml"/>
  <Override PartName="/ppt/slideLayouts/_rels/slideLayout46.xml.rels" ContentType="application/vnd.openxmlformats-package.relationships+xml"/>
  <Override PartName="/ppt/slideLayouts/_rels/slideLayout62.xml.rels" ContentType="application/vnd.openxmlformats-package.relationships+xml"/>
  <Override PartName="/ppt/slideLayouts/_rels/slideLayout50.xml.rels" ContentType="application/vnd.openxmlformats-package.relationships+xml"/>
  <Override PartName="/ppt/slideLayouts/_rels/slideLayout52.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30.xml.rels" ContentType="application/vnd.openxmlformats-package.relationships+xml"/>
  <Override PartName="/ppt/slideLayouts/_rels/slideLayout45.xml.rels" ContentType="application/vnd.openxmlformats-package.relationships+xml"/>
  <Override PartName="/ppt/slideLayouts/_rels/slideLayout14.xml.rels" ContentType="application/vnd.openxmlformats-package.relationships+xml"/>
  <Override PartName="/ppt/slideLayouts/_rels/slideLayout8.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5.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31.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70.xml.rels" ContentType="application/vnd.openxmlformats-package.relationships+xml"/>
  <Override PartName="/ppt/slideLayouts/_rels/slideLayout66.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64.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60.xml" ContentType="application/vnd.openxmlformats-officedocument.presentationml.slideLayout+xml"/>
  <Override PartName="/ppt/slideLayouts/slideLayout19.xml" ContentType="application/vnd.openxmlformats-officedocument.presentationml.slideLayout+xml"/>
  <Override PartName="/ppt/slideLayouts/slideLayout61.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58.xml" ContentType="application/vnd.openxmlformats-officedocument.presentationml.slideLayout+xml"/>
  <Override PartName="/ppt/slideLayouts/slideLayout17.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72.xml" ContentType="application/vnd.openxmlformats-officedocument.presentationml.slideLayout+xml"/>
  <Override PartName="/ppt/slideLayouts/slideLayout23.xml" ContentType="application/vnd.openxmlformats-officedocument.presentationml.slideLayout+xml"/>
  <Override PartName="/ppt/slideLayouts/slideLayout71.xml" ContentType="application/vnd.openxmlformats-officedocument.presentationml.slideLayout+xml"/>
  <Override PartName="/ppt/slideLayouts/slideLayout29.xml" ContentType="application/vnd.openxmlformats-officedocument.presentationml.slideLayout+xml"/>
  <Override PartName="/ppt/slideLayouts/slideLayout69.xml" ContentType="application/vnd.openxmlformats-officedocument.presentationml.slideLayout+xml"/>
  <Override PartName="/ppt/slideLayouts/slideLayout32.xml" ContentType="application/vnd.openxmlformats-officedocument.presentationml.slideLayout+xml"/>
  <Override PartName="/ppt/slideLayouts/slideLayout70.xml" ContentType="application/vnd.openxmlformats-officedocument.presentationml.slideLayout+xml"/>
  <Override PartName="/ppt/slideLayouts/slideLayout28.xml" ContentType="application/vnd.openxmlformats-officedocument.presentationml.slideLayout+xml"/>
  <Override PartName="/ppt/slideLayouts/slideLayout68.xml" ContentType="application/vnd.openxmlformats-officedocument.presentationml.slideLayout+xml"/>
  <Override PartName="/ppt/slideLayouts/slideLayout31.xml" ContentType="application/vnd.openxmlformats-officedocument.presentationml.slideLayout+xml"/>
  <Override PartName="/ppt/slideLayouts/slideLayout67.xml" ContentType="application/vnd.openxmlformats-officedocument.presentationml.slideLayout+xml"/>
  <Override PartName="/ppt/slideLayouts/slideLayout30.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7.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3.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40.xml" ContentType="application/vnd.openxmlformats-officedocument.presentationml.slideLayout+xml"/>
  <Override PartName="/ppt/slideLayouts/slideLayout3.xml" ContentType="application/vnd.openxmlformats-officedocument.presentationml.slideLayout+xml"/>
  <Override PartName="/ppt/slideLayouts/slideLayout41.xml" ContentType="application/vnd.openxmlformats-officedocument.presentationml.slideLayout+xml"/>
  <Override PartName="/ppt/slideLayouts/slideLayout4.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43.xml" ContentType="application/vnd.openxmlformats-officedocument.presentationml.slideLayout+xml"/>
  <Override PartName="/ppt/media/image24.jpeg" ContentType="image/jpeg"/>
  <Override PartName="/ppt/media/image22.jpeg" ContentType="image/jpeg"/>
  <Override PartName="/ppt/media/image21.jpeg" ContentType="image/jpeg"/>
  <Override PartName="/ppt/media/image20.jpeg" ContentType="image/jpeg"/>
  <Override PartName="/ppt/media/image19.jpeg" ContentType="image/jpeg"/>
  <Override PartName="/ppt/media/image18.jpeg" ContentType="image/jpeg"/>
  <Override PartName="/ppt/media/image7.jpeg" ContentType="image/jpeg"/>
  <Override PartName="/ppt/media/image28.jpeg" ContentType="image/jpeg"/>
  <Override PartName="/ppt/media/image10.jpeg" ContentType="image/jpeg"/>
  <Override PartName="/ppt/media/image8.jpeg" ContentType="image/jpeg"/>
  <Override PartName="/ppt/media/image29.jpeg" ContentType="image/jpeg"/>
  <Override PartName="/ppt/media/image35.jpeg" ContentType="image/jpeg"/>
  <Override PartName="/ppt/media/image13.jpeg" ContentType="image/jpeg"/>
  <Override PartName="/ppt/media/image11.jpeg" ContentType="image/jpeg"/>
  <Override PartName="/ppt/media/image9.jpeg" ContentType="image/jpeg"/>
  <Override PartName="/ppt/media/image30.jpeg" ContentType="image/jpeg"/>
  <Override PartName="/ppt/media/image31.jpeg" ContentType="image/jpeg"/>
  <Override PartName="/ppt/media/image4.jpeg" ContentType="image/jpeg"/>
  <Override PartName="/ppt/media/image25.jpeg" ContentType="image/jpeg"/>
  <Override PartName="/ppt/media/image32.jpeg" ContentType="image/jpeg"/>
  <Override PartName="/ppt/media/image5.jpeg" ContentType="image/jpeg"/>
  <Override PartName="/ppt/media/image26.jpeg" ContentType="image/jpeg"/>
  <Override PartName="/ppt/media/image12.jpeg" ContentType="image/jpeg"/>
  <Override PartName="/ppt/media/image34.png" ContentType="image/png"/>
  <Override PartName="/ppt/media/image6.jpeg" ContentType="image/jpeg"/>
  <Override PartName="/ppt/media/image27.jpeg" ContentType="image/jpeg"/>
  <Override PartName="/ppt/media/image14.jpeg" ContentType="image/jpeg"/>
  <Override PartName="/ppt/media/image33.png" ContentType="image/png"/>
  <Override PartName="/ppt/media/image3.png" ContentType="image/png"/>
  <Override PartName="/ppt/media/image17.jpeg" ContentType="image/jpeg"/>
  <Override PartName="/ppt/media/image2.jpeg" ContentType="image/jpeg"/>
  <Override PartName="/ppt/media/image23.jpeg" ContentType="image/jpeg"/>
  <Override PartName="/ppt/media/image1.png" ContentType="image/png"/>
  <Override PartName="/ppt/media/image15.jpeg" ContentType="image/jpeg"/>
  <Override PartName="/ppt/media/image16.jpeg" ContentType="image/jpeg"/>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3.xml" ContentType="application/vnd.openxmlformats-officedocument.presentationml.slide+xml"/>
  <Override PartName="/ppt/slides/_rels/slide23.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20.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7.xml.rels" ContentType="application/vnd.openxmlformats-package.relationships+xml"/>
  <Override PartName="/ppt/slides/_rels/slide16.xml.rels" ContentType="application/vnd.openxmlformats-package.relationships+xml"/>
  <Override PartName="/ppt/slides/_rels/slide32.xml.rels" ContentType="application/vnd.openxmlformats-package.relationships+xml"/>
  <Override PartName="/ppt/slides/_rels/slide10.xml.rels" ContentType="application/vnd.openxmlformats-package.relationships+xml"/>
  <Override PartName="/ppt/slides/_rels/slide25.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3.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_rels/slide2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22.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8.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33.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Lst>
  <p:sldSz cx="9144000" cy="51435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7"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3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32"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33"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5"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38"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39"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40"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6"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8"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0"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3"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5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57"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6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61"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6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65"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7"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68"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75"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76"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77"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78"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79"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80"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86"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88"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90"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9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8"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3"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9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9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97"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9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0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01"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0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0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05"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07"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108"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1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1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12"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113"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15"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116"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117"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118"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119"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120"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26"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28"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0"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30"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3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3"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3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3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137"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3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4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41"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4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4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45"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47"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148"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5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5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52"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153"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55"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156"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157"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158"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159"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160"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66"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68"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70"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7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3"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7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7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177"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7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8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81"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8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8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85"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87"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188"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9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9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92"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193"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95"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196"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197"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198"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199"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200"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06"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08"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10"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1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3"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1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1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217"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1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2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21"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2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2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25"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17"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27"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228"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3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3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32"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233"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35"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236"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237"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238"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239"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240"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1"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5"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0" name="CustomShape 1"/>
          <p:cNvSpPr/>
          <p:nvPr/>
        </p:nvSpPr>
        <p:spPr>
          <a:xfrm>
            <a:off x="1681560" y="-2172960"/>
            <a:ext cx="2711520" cy="2711520"/>
          </a:xfrm>
          <a:prstGeom prst="ellipse">
            <a:avLst/>
          </a:prstGeom>
          <a:gradFill rotWithShape="0">
            <a:gsLst>
              <a:gs pos="0">
                <a:srgbClr val="8733ff"/>
              </a:gs>
              <a:gs pos="67000">
                <a:srgbClr val="000000"/>
              </a:gs>
              <a:gs pos="100000">
                <a:srgbClr val="000000"/>
              </a:gs>
            </a:gsLst>
            <a:path path="circle">
              <a:fillToRect l="50000" t="50000" r="50000" b="50000"/>
            </a:path>
          </a:gradFill>
          <a:ln>
            <a:noFill/>
          </a:ln>
        </p:spPr>
        <p:style>
          <a:lnRef idx="0"/>
          <a:fillRef idx="0"/>
          <a:effectRef idx="0"/>
          <a:fontRef idx="minor"/>
        </p:style>
      </p:sp>
      <p:sp>
        <p:nvSpPr>
          <p:cNvPr id="1" name="CustomShape 2"/>
          <p:cNvSpPr/>
          <p:nvPr/>
        </p:nvSpPr>
        <p:spPr>
          <a:xfrm>
            <a:off x="7808040" y="3746160"/>
            <a:ext cx="2711520" cy="2711520"/>
          </a:xfrm>
          <a:prstGeom prst="ellipse">
            <a:avLst/>
          </a:prstGeom>
          <a:gradFill rotWithShape="0">
            <a:gsLst>
              <a:gs pos="0">
                <a:srgbClr val="a3a7ff"/>
              </a:gs>
              <a:gs pos="66000">
                <a:srgbClr val="000000"/>
              </a:gs>
              <a:gs pos="100000">
                <a:srgbClr val="000000"/>
              </a:gs>
            </a:gsLst>
            <a:path path="circle">
              <a:fillToRect l="50000" t="50000" r="50000" b="50000"/>
            </a:path>
          </a:gradFill>
          <a:ln>
            <a:noFill/>
          </a:ln>
        </p:spPr>
        <p:style>
          <a:lnRef idx="0"/>
          <a:fillRef idx="0"/>
          <a:effectRef idx="0"/>
          <a:fontRef idx="minor"/>
        </p:style>
      </p:sp>
      <p:sp>
        <p:nvSpPr>
          <p:cNvPr id="2" name="CustomShape 3"/>
          <p:cNvSpPr/>
          <p:nvPr/>
        </p:nvSpPr>
        <p:spPr>
          <a:xfrm flipH="1">
            <a:off x="-785160" y="2975760"/>
            <a:ext cx="1496880" cy="2167200"/>
          </a:xfrm>
          <a:prstGeom prst="rect">
            <a:avLst/>
          </a:prstGeom>
          <a:gradFill rotWithShape="0">
            <a:gsLst>
              <a:gs pos="0">
                <a:srgbClr val="8733ff">
                  <a:alpha val="55294"/>
                </a:srgbClr>
              </a:gs>
              <a:gs pos="100000">
                <a:srgbClr val="9a29b5"/>
              </a:gs>
            </a:gsLst>
            <a:lin ang="5406000"/>
          </a:gradFill>
          <a:ln>
            <a:noFill/>
          </a:ln>
        </p:spPr>
        <p:style>
          <a:lnRef idx="0"/>
          <a:fillRef idx="0"/>
          <a:effectRef idx="0"/>
          <a:fontRef idx="minor"/>
        </p:style>
      </p:sp>
      <p:sp>
        <p:nvSpPr>
          <p:cNvPr id="3" name="PlaceHolder 4"/>
          <p:cNvSpPr>
            <a:spLocks noGrp="1"/>
          </p:cNvSpPr>
          <p:nvPr>
            <p:ph type="title"/>
          </p:nvPr>
        </p:nvSpPr>
        <p:spPr>
          <a:xfrm>
            <a:off x="713160" y="487440"/>
            <a:ext cx="7716960" cy="5720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4" name="PlaceHolder 5"/>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41" name="CustomShape 1"/>
          <p:cNvSpPr/>
          <p:nvPr/>
        </p:nvSpPr>
        <p:spPr>
          <a:xfrm flipH="1" rot="10800000">
            <a:off x="8430120" y="720"/>
            <a:ext cx="1496880" cy="5142960"/>
          </a:xfrm>
          <a:prstGeom prst="rect">
            <a:avLst/>
          </a:prstGeom>
          <a:gradFill rotWithShape="0">
            <a:gsLst>
              <a:gs pos="0">
                <a:srgbClr val="8733ff">
                  <a:alpha val="0"/>
                </a:srgbClr>
              </a:gs>
              <a:gs pos="100000">
                <a:srgbClr val="9a29b5"/>
              </a:gs>
            </a:gsLst>
            <a:lin ang="16206000"/>
          </a:gradFill>
          <a:ln>
            <a:noFill/>
          </a:ln>
        </p:spPr>
        <p:style>
          <a:lnRef idx="0"/>
          <a:fillRef idx="0"/>
          <a:effectRef idx="0"/>
          <a:fontRef idx="minor"/>
        </p:style>
      </p:sp>
      <p:sp>
        <p:nvSpPr>
          <p:cNvPr id="42" name="CustomShape 2"/>
          <p:cNvSpPr/>
          <p:nvPr/>
        </p:nvSpPr>
        <p:spPr>
          <a:xfrm flipH="1" rot="10800000">
            <a:off x="-1552320" y="-1111320"/>
            <a:ext cx="2711520" cy="2711520"/>
          </a:xfrm>
          <a:prstGeom prst="ellipse">
            <a:avLst/>
          </a:prstGeom>
          <a:gradFill rotWithShape="0">
            <a:gsLst>
              <a:gs pos="0">
                <a:srgbClr val="8733ff"/>
              </a:gs>
              <a:gs pos="67000">
                <a:srgbClr val="000000"/>
              </a:gs>
              <a:gs pos="100000">
                <a:srgbClr val="000000"/>
              </a:gs>
            </a:gsLst>
            <a:path path="circle">
              <a:fillToRect l="50000" t="50000" r="50000" b="50000"/>
            </a:path>
          </a:gradFill>
          <a:ln>
            <a:noFill/>
          </a:ln>
        </p:spPr>
        <p:style>
          <a:lnRef idx="0"/>
          <a:fillRef idx="0"/>
          <a:effectRef idx="0"/>
          <a:fontRef idx="minor"/>
        </p:style>
      </p:sp>
      <p:sp>
        <p:nvSpPr>
          <p:cNvPr id="43" name="PlaceHolder 3"/>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a:t>
            </a:r>
            <a:r>
              <a:rPr b="0" lang="en-US" sz="4400" spc="-1" strike="noStrike">
                <a:latin typeface="Arial"/>
              </a:rPr>
              <a:t>to </a:t>
            </a:r>
            <a:r>
              <a:rPr b="0" lang="en-US" sz="4400" spc="-1" strike="noStrike">
                <a:latin typeface="Arial"/>
              </a:rPr>
              <a:t>edit </a:t>
            </a:r>
            <a:r>
              <a:rPr b="0" lang="en-US" sz="4400" spc="-1" strike="noStrike">
                <a:latin typeface="Arial"/>
              </a:rPr>
              <a:t>the </a:t>
            </a:r>
            <a:r>
              <a:rPr b="0" lang="en-US" sz="4400" spc="-1" strike="noStrike">
                <a:latin typeface="Arial"/>
              </a:rPr>
              <a:t>title </a:t>
            </a:r>
            <a:r>
              <a:rPr b="0" lang="en-US" sz="4400" spc="-1" strike="noStrike">
                <a:latin typeface="Arial"/>
              </a:rPr>
              <a:t>text </a:t>
            </a:r>
            <a:r>
              <a:rPr b="0" lang="en-US" sz="4400" spc="-1" strike="noStrike">
                <a:latin typeface="Arial"/>
              </a:rPr>
              <a:t>form</a:t>
            </a:r>
            <a:r>
              <a:rPr b="0" lang="en-US" sz="4400" spc="-1" strike="noStrike">
                <a:latin typeface="Arial"/>
              </a:rPr>
              <a:t>at</a:t>
            </a:r>
            <a:endParaRPr b="0" lang="en-US" sz="4400" spc="-1" strike="noStrike">
              <a:latin typeface="Arial"/>
            </a:endParaRPr>
          </a:p>
        </p:txBody>
      </p:sp>
      <p:sp>
        <p:nvSpPr>
          <p:cNvPr id="44" name="PlaceHolder 4"/>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81" name="CustomShape 1"/>
          <p:cNvSpPr/>
          <p:nvPr/>
        </p:nvSpPr>
        <p:spPr>
          <a:xfrm>
            <a:off x="8430840" y="848160"/>
            <a:ext cx="1048320" cy="4294440"/>
          </a:xfrm>
          <a:prstGeom prst="rect">
            <a:avLst/>
          </a:prstGeom>
          <a:gradFill rotWithShape="0">
            <a:gsLst>
              <a:gs pos="0">
                <a:srgbClr val="8733ff">
                  <a:alpha val="55294"/>
                </a:srgbClr>
              </a:gs>
              <a:gs pos="100000">
                <a:srgbClr val="9a29b5"/>
              </a:gs>
            </a:gsLst>
            <a:lin ang="5400000"/>
          </a:gradFill>
          <a:ln>
            <a:noFill/>
          </a:ln>
        </p:spPr>
        <p:style>
          <a:lnRef idx="0"/>
          <a:fillRef idx="0"/>
          <a:effectRef idx="0"/>
          <a:fontRef idx="minor"/>
        </p:style>
      </p:sp>
      <p:sp>
        <p:nvSpPr>
          <p:cNvPr id="82" name="CustomShape 2"/>
          <p:cNvSpPr/>
          <p:nvPr/>
        </p:nvSpPr>
        <p:spPr>
          <a:xfrm flipH="1" rot="10800000">
            <a:off x="-1532880" y="-1280160"/>
            <a:ext cx="2711520" cy="2711520"/>
          </a:xfrm>
          <a:prstGeom prst="ellipse">
            <a:avLst/>
          </a:prstGeom>
          <a:gradFill rotWithShape="0">
            <a:gsLst>
              <a:gs pos="0">
                <a:srgbClr val="8733ff"/>
              </a:gs>
              <a:gs pos="67000">
                <a:srgbClr val="000000"/>
              </a:gs>
              <a:gs pos="100000">
                <a:srgbClr val="000000"/>
              </a:gs>
            </a:gsLst>
            <a:path path="circle">
              <a:fillToRect l="50000" t="50000" r="50000" b="50000"/>
            </a:path>
          </a:gradFill>
          <a:ln>
            <a:noFill/>
          </a:ln>
        </p:spPr>
        <p:style>
          <a:lnRef idx="0"/>
          <a:fillRef idx="0"/>
          <a:effectRef idx="0"/>
          <a:fontRef idx="minor"/>
        </p:style>
      </p:sp>
      <p:sp>
        <p:nvSpPr>
          <p:cNvPr id="83" name="PlaceHolder 3"/>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a:t>
            </a:r>
            <a:r>
              <a:rPr b="0" lang="en-US" sz="4400" spc="-1" strike="noStrike">
                <a:latin typeface="Arial"/>
              </a:rPr>
              <a:t>to </a:t>
            </a:r>
            <a:r>
              <a:rPr b="0" lang="en-US" sz="4400" spc="-1" strike="noStrike">
                <a:latin typeface="Arial"/>
              </a:rPr>
              <a:t>edit </a:t>
            </a:r>
            <a:r>
              <a:rPr b="0" lang="en-US" sz="4400" spc="-1" strike="noStrike">
                <a:latin typeface="Arial"/>
              </a:rPr>
              <a:t>the </a:t>
            </a:r>
            <a:r>
              <a:rPr b="0" lang="en-US" sz="4400" spc="-1" strike="noStrike">
                <a:latin typeface="Arial"/>
              </a:rPr>
              <a:t>title </a:t>
            </a:r>
            <a:r>
              <a:rPr b="0" lang="en-US" sz="4400" spc="-1" strike="noStrike">
                <a:latin typeface="Arial"/>
              </a:rPr>
              <a:t>text </a:t>
            </a:r>
            <a:r>
              <a:rPr b="0" lang="en-US" sz="4400" spc="-1" strike="noStrike">
                <a:latin typeface="Arial"/>
              </a:rPr>
              <a:t>form</a:t>
            </a:r>
            <a:r>
              <a:rPr b="0" lang="en-US" sz="4400" spc="-1" strike="noStrike">
                <a:latin typeface="Arial"/>
              </a:rPr>
              <a:t>at</a:t>
            </a:r>
            <a:endParaRPr b="0" lang="en-US" sz="4400" spc="-1" strike="noStrike">
              <a:latin typeface="Arial"/>
            </a:endParaRPr>
          </a:p>
        </p:txBody>
      </p:sp>
      <p:sp>
        <p:nvSpPr>
          <p:cNvPr id="84" name="PlaceHolder 4"/>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21" name="CustomShape 1"/>
          <p:cNvSpPr/>
          <p:nvPr/>
        </p:nvSpPr>
        <p:spPr>
          <a:xfrm>
            <a:off x="8430840" y="2269080"/>
            <a:ext cx="1496880" cy="2873880"/>
          </a:xfrm>
          <a:prstGeom prst="rect">
            <a:avLst/>
          </a:prstGeom>
          <a:gradFill rotWithShape="0">
            <a:gsLst>
              <a:gs pos="0">
                <a:srgbClr val="8733ff">
                  <a:alpha val="0"/>
                </a:srgbClr>
              </a:gs>
              <a:gs pos="100000">
                <a:srgbClr val="9a29b5"/>
              </a:gs>
            </a:gsLst>
            <a:lin ang="5400000"/>
          </a:gradFill>
          <a:ln>
            <a:noFill/>
          </a:ln>
        </p:spPr>
        <p:style>
          <a:lnRef idx="0"/>
          <a:fillRef idx="0"/>
          <a:effectRef idx="0"/>
          <a:fontRef idx="minor"/>
        </p:style>
      </p:sp>
      <p:sp>
        <p:nvSpPr>
          <p:cNvPr id="122" name="CustomShape 2"/>
          <p:cNvSpPr/>
          <p:nvPr/>
        </p:nvSpPr>
        <p:spPr>
          <a:xfrm flipH="1" rot="10800000">
            <a:off x="-1315800" y="-1379520"/>
            <a:ext cx="2711520" cy="2711520"/>
          </a:xfrm>
          <a:prstGeom prst="ellipse">
            <a:avLst/>
          </a:prstGeom>
          <a:gradFill rotWithShape="0">
            <a:gsLst>
              <a:gs pos="0">
                <a:srgbClr val="8733ff"/>
              </a:gs>
              <a:gs pos="67000">
                <a:srgbClr val="000000"/>
              </a:gs>
              <a:gs pos="100000">
                <a:srgbClr val="000000"/>
              </a:gs>
            </a:gsLst>
            <a:path path="circle">
              <a:fillToRect l="50000" t="50000" r="50000" b="50000"/>
            </a:path>
          </a:gradFill>
          <a:ln>
            <a:noFill/>
          </a:ln>
        </p:spPr>
        <p:style>
          <a:lnRef idx="0"/>
          <a:fillRef idx="0"/>
          <a:effectRef idx="0"/>
          <a:fontRef idx="minor"/>
        </p:style>
      </p:sp>
      <p:sp>
        <p:nvSpPr>
          <p:cNvPr id="123" name="PlaceHolder 3"/>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a:t>
            </a:r>
            <a:r>
              <a:rPr b="0" lang="en-US" sz="4400" spc="-1" strike="noStrike">
                <a:latin typeface="Arial"/>
              </a:rPr>
              <a:t>to </a:t>
            </a:r>
            <a:r>
              <a:rPr b="0" lang="en-US" sz="4400" spc="-1" strike="noStrike">
                <a:latin typeface="Arial"/>
              </a:rPr>
              <a:t>edit </a:t>
            </a:r>
            <a:r>
              <a:rPr b="0" lang="en-US" sz="4400" spc="-1" strike="noStrike">
                <a:latin typeface="Arial"/>
              </a:rPr>
              <a:t>the </a:t>
            </a:r>
            <a:r>
              <a:rPr b="0" lang="en-US" sz="4400" spc="-1" strike="noStrike">
                <a:latin typeface="Arial"/>
              </a:rPr>
              <a:t>title </a:t>
            </a:r>
            <a:r>
              <a:rPr b="0" lang="en-US" sz="4400" spc="-1" strike="noStrike">
                <a:latin typeface="Arial"/>
              </a:rPr>
              <a:t>text </a:t>
            </a:r>
            <a:r>
              <a:rPr b="0" lang="en-US" sz="4400" spc="-1" strike="noStrike">
                <a:latin typeface="Arial"/>
              </a:rPr>
              <a:t>form</a:t>
            </a:r>
            <a:r>
              <a:rPr b="0" lang="en-US" sz="4400" spc="-1" strike="noStrike">
                <a:latin typeface="Arial"/>
              </a:rPr>
              <a:t>at</a:t>
            </a:r>
            <a:endParaRPr b="0" lang="en-US" sz="4400" spc="-1" strike="noStrike">
              <a:latin typeface="Arial"/>
            </a:endParaRPr>
          </a:p>
        </p:txBody>
      </p:sp>
      <p:sp>
        <p:nvSpPr>
          <p:cNvPr id="124" name="PlaceHolder 4"/>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61" name="CustomShape 1"/>
          <p:cNvSpPr/>
          <p:nvPr/>
        </p:nvSpPr>
        <p:spPr>
          <a:xfrm>
            <a:off x="8430840" y="2269080"/>
            <a:ext cx="1496880" cy="2873880"/>
          </a:xfrm>
          <a:prstGeom prst="rect">
            <a:avLst/>
          </a:prstGeom>
          <a:gradFill rotWithShape="0">
            <a:gsLst>
              <a:gs pos="0">
                <a:srgbClr val="8733ff">
                  <a:alpha val="0"/>
                </a:srgbClr>
              </a:gs>
              <a:gs pos="100000">
                <a:srgbClr val="9a29b5"/>
              </a:gs>
            </a:gsLst>
            <a:lin ang="5400000"/>
          </a:gradFill>
          <a:ln>
            <a:noFill/>
          </a:ln>
        </p:spPr>
        <p:style>
          <a:lnRef idx="0"/>
          <a:fillRef idx="0"/>
          <a:effectRef idx="0"/>
          <a:fontRef idx="minor"/>
        </p:style>
      </p:sp>
      <p:sp>
        <p:nvSpPr>
          <p:cNvPr id="162" name="CustomShape 2"/>
          <p:cNvSpPr/>
          <p:nvPr/>
        </p:nvSpPr>
        <p:spPr>
          <a:xfrm flipH="1" rot="10800000">
            <a:off x="-1315800" y="-1379520"/>
            <a:ext cx="2711520" cy="2711520"/>
          </a:xfrm>
          <a:prstGeom prst="ellipse">
            <a:avLst/>
          </a:prstGeom>
          <a:gradFill rotWithShape="0">
            <a:gsLst>
              <a:gs pos="0">
                <a:srgbClr val="8733ff"/>
              </a:gs>
              <a:gs pos="67000">
                <a:srgbClr val="000000"/>
              </a:gs>
              <a:gs pos="100000">
                <a:srgbClr val="000000"/>
              </a:gs>
            </a:gsLst>
            <a:path path="circle">
              <a:fillToRect l="50000" t="50000" r="50000" b="50000"/>
            </a:path>
          </a:gradFill>
          <a:ln>
            <a:noFill/>
          </a:ln>
        </p:spPr>
        <p:style>
          <a:lnRef idx="0"/>
          <a:fillRef idx="0"/>
          <a:effectRef idx="0"/>
          <a:fontRef idx="minor"/>
        </p:style>
      </p:sp>
      <p:sp>
        <p:nvSpPr>
          <p:cNvPr id="163" name="PlaceHolder 3"/>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a:t>
            </a:r>
            <a:r>
              <a:rPr b="0" lang="en-US" sz="4400" spc="-1" strike="noStrike">
                <a:latin typeface="Arial"/>
              </a:rPr>
              <a:t>title text format</a:t>
            </a:r>
            <a:endParaRPr b="0" lang="en-US" sz="4400" spc="-1" strike="noStrike">
              <a:latin typeface="Arial"/>
            </a:endParaRPr>
          </a:p>
        </p:txBody>
      </p:sp>
      <p:sp>
        <p:nvSpPr>
          <p:cNvPr id="164" name="PlaceHolder 4"/>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201" name="CustomShape 1"/>
          <p:cNvSpPr/>
          <p:nvPr/>
        </p:nvSpPr>
        <p:spPr>
          <a:xfrm flipH="1">
            <a:off x="-376560" y="2353680"/>
            <a:ext cx="1088280" cy="2789280"/>
          </a:xfrm>
          <a:prstGeom prst="rect">
            <a:avLst/>
          </a:prstGeom>
          <a:gradFill rotWithShape="0">
            <a:gsLst>
              <a:gs pos="0">
                <a:srgbClr val="8733ff">
                  <a:alpha val="55294"/>
                </a:srgbClr>
              </a:gs>
              <a:gs pos="100000">
                <a:srgbClr val="9a29b5"/>
              </a:gs>
            </a:gsLst>
            <a:lin ang="5406000"/>
          </a:gradFill>
          <a:ln>
            <a:noFill/>
          </a:ln>
        </p:spPr>
        <p:style>
          <a:lnRef idx="0"/>
          <a:fillRef idx="0"/>
          <a:effectRef idx="0"/>
          <a:fontRef idx="minor"/>
        </p:style>
      </p:sp>
      <p:sp>
        <p:nvSpPr>
          <p:cNvPr id="202" name="CustomShape 2"/>
          <p:cNvSpPr/>
          <p:nvPr/>
        </p:nvSpPr>
        <p:spPr>
          <a:xfrm>
            <a:off x="7965360" y="3693960"/>
            <a:ext cx="2711520" cy="2711520"/>
          </a:xfrm>
          <a:prstGeom prst="ellipse">
            <a:avLst/>
          </a:prstGeom>
          <a:gradFill rotWithShape="0">
            <a:gsLst>
              <a:gs pos="0">
                <a:srgbClr val="a3a7ff"/>
              </a:gs>
              <a:gs pos="66000">
                <a:srgbClr val="000000"/>
              </a:gs>
              <a:gs pos="100000">
                <a:srgbClr val="000000"/>
              </a:gs>
            </a:gsLst>
            <a:path path="circle">
              <a:fillToRect l="50000" t="50000" r="50000" b="50000"/>
            </a:path>
          </a:gradFill>
          <a:ln>
            <a:noFill/>
          </a:ln>
        </p:spPr>
        <p:style>
          <a:lnRef idx="0"/>
          <a:fillRef idx="0"/>
          <a:effectRef idx="0"/>
          <a:fontRef idx="minor"/>
        </p:style>
      </p:sp>
      <p:sp>
        <p:nvSpPr>
          <p:cNvPr id="203" name="PlaceHolder 3"/>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a:t>
            </a:r>
            <a:r>
              <a:rPr b="0" lang="en-US" sz="4400" spc="-1" strike="noStrike">
                <a:latin typeface="Arial"/>
              </a:rPr>
              <a:t>title text format</a:t>
            </a:r>
            <a:endParaRPr b="0" lang="en-US" sz="4400" spc="-1" strike="noStrike">
              <a:latin typeface="Arial"/>
            </a:endParaRPr>
          </a:p>
        </p:txBody>
      </p:sp>
      <p:sp>
        <p:nvSpPr>
          <p:cNvPr id="204" name="PlaceHolder 4"/>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jpeg"/><Relationship Id="rId3" Type="http://schemas.openxmlformats.org/officeDocument/2006/relationships/image" Target="../media/image3.png"/><Relationship Id="rId4" Type="http://schemas.openxmlformats.org/officeDocument/2006/relationships/image" Target="../media/image4.jpeg"/><Relationship Id="rId5"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image" Target="../media/image27.jpeg"/><Relationship Id="rId2" Type="http://schemas.openxmlformats.org/officeDocument/2006/relationships/slideLayout" Target="../slideLayouts/slideLayout25.xml"/>
</Relationships>
</file>

<file path=ppt/slides/_rels/slide26.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slideLayout" Target="../slideLayouts/slideLayout25.xml"/>
</Relationships>
</file>

<file path=ppt/slides/_rels/slide27.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slideLayout" Target="../slideLayouts/slideLayout25.xml"/>
</Relationships>
</file>

<file path=ppt/slides/_rels/slide28.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slideLayout" Target="../slideLayouts/slideLayout25.xml"/>
</Relationships>
</file>

<file path=ppt/slides/_rels/slide29.xml.rels><?xml version="1.0" encoding="UTF-8"?>
<Relationships xmlns="http://schemas.openxmlformats.org/package/2006/relationships"><Relationship Id="rId1" Type="http://schemas.openxmlformats.org/officeDocument/2006/relationships/image" Target="../media/image31.jpeg"/><Relationship Id="rId2"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image" Target="../media/image32.jpeg"/><Relationship Id="rId2" Type="http://schemas.openxmlformats.org/officeDocument/2006/relationships/slideLayout" Target="../slideLayouts/slideLayout25.xml"/>
</Relationships>
</file>

<file path=ppt/slides/_rels/slide31.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25.xml"/>
</Relationships>
</file>

<file path=ppt/slides/_rels/slide32.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25.xml"/>
</Relationships>
</file>

<file path=ppt/slides/_rels/slide33.xml.rels><?xml version="1.0" encoding="UTF-8"?>
<Relationships xmlns="http://schemas.openxmlformats.org/package/2006/relationships"><Relationship Id="rId1" Type="http://schemas.openxmlformats.org/officeDocument/2006/relationships/image" Target="../media/image35.jpeg"/><Relationship Id="rId2"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4.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CustomShape 1"/>
          <p:cNvSpPr/>
          <p:nvPr/>
        </p:nvSpPr>
        <p:spPr>
          <a:xfrm>
            <a:off x="1003320" y="916200"/>
            <a:ext cx="4830120" cy="2776320"/>
          </a:xfrm>
          <a:prstGeom prst="rect">
            <a:avLst/>
          </a:prstGeom>
          <a:noFill/>
          <a:ln>
            <a:noFill/>
          </a:ln>
        </p:spPr>
        <p:style>
          <a:lnRef idx="0"/>
          <a:fillRef idx="0"/>
          <a:effectRef idx="0"/>
          <a:fontRef idx="minor"/>
        </p:style>
        <p:txBody>
          <a:bodyPr lIns="90000" rIns="90000" tIns="91440" bIns="91440" anchor="b">
            <a:noAutofit/>
          </a:bodyPr>
          <a:p>
            <a:pPr>
              <a:lnSpc>
                <a:spcPct val="100000"/>
              </a:lnSpc>
              <a:tabLst>
                <a:tab algn="l" pos="0"/>
              </a:tabLst>
            </a:pPr>
            <a:r>
              <a:rPr b="0" lang="en" sz="5100" spc="-1" strike="noStrike">
                <a:solidFill>
                  <a:srgbClr val="ffffff"/>
                </a:solidFill>
                <a:latin typeface="Poppins Black"/>
                <a:ea typeface="Poppins Black"/>
              </a:rPr>
              <a:t>Basic</a:t>
            </a:r>
            <a:r>
              <a:rPr b="0" lang="en" sz="5100" spc="-1" strike="noStrike">
                <a:solidFill>
                  <a:srgbClr val="a3a7ff"/>
                </a:solidFill>
                <a:latin typeface="Poppins Black"/>
                <a:ea typeface="Poppins Black"/>
              </a:rPr>
              <a:t> </a:t>
            </a:r>
            <a:r>
              <a:rPr b="0" lang="en" sz="4700" spc="-1" strike="noStrike">
                <a:solidFill>
                  <a:srgbClr val="a3a7ff"/>
                </a:solidFill>
                <a:latin typeface="Poppins Black"/>
                <a:ea typeface="Poppins Black"/>
              </a:rPr>
              <a:t>Blockcahin</a:t>
            </a:r>
            <a:endParaRPr b="0" lang="en-US" sz="4700" spc="-1" strike="noStrike">
              <a:latin typeface="Arial"/>
            </a:endParaRPr>
          </a:p>
        </p:txBody>
      </p:sp>
      <p:sp>
        <p:nvSpPr>
          <p:cNvPr id="242" name="CustomShape 2"/>
          <p:cNvSpPr/>
          <p:nvPr/>
        </p:nvSpPr>
        <p:spPr>
          <a:xfrm>
            <a:off x="1003320" y="3776400"/>
            <a:ext cx="4830120" cy="450360"/>
          </a:xfrm>
          <a:prstGeom prst="rect">
            <a:avLst/>
          </a:prstGeom>
          <a:noFill/>
          <a:ln>
            <a:noFill/>
          </a:ln>
        </p:spPr>
        <p:style>
          <a:lnRef idx="0"/>
          <a:fillRef idx="0"/>
          <a:effectRef idx="0"/>
          <a:fontRef idx="minor"/>
        </p:style>
        <p:txBody>
          <a:bodyPr lIns="90000" rIns="90000" tIns="91440" bIns="91440">
            <a:noAutofit/>
          </a:bodyPr>
          <a:p>
            <a:pPr>
              <a:lnSpc>
                <a:spcPct val="100000"/>
              </a:lnSpc>
              <a:spcBef>
                <a:spcPts val="360"/>
              </a:spcBef>
              <a:tabLst>
                <a:tab algn="l" pos="0"/>
              </a:tabLst>
            </a:pPr>
            <a:r>
              <a:rPr b="0" lang="en-US" sz="1800" spc="-1" strike="noStrike">
                <a:solidFill>
                  <a:srgbClr val="424242"/>
                </a:solidFill>
                <a:highlight>
                  <a:srgbClr val="ffffff"/>
                </a:highlight>
                <a:latin typeface="Century Gothic"/>
                <a:ea typeface="Roboto"/>
              </a:rPr>
              <a:t>Decentralized system</a:t>
            </a:r>
            <a:endParaRPr b="0" lang="en-US" sz="1800" spc="-1" strike="noStrike">
              <a:latin typeface="Arial"/>
            </a:endParaRPr>
          </a:p>
        </p:txBody>
      </p:sp>
      <p:pic>
        <p:nvPicPr>
          <p:cNvPr id="243" name="Google Shape;255;p40" descr=""/>
          <p:cNvPicPr/>
          <p:nvPr/>
        </p:nvPicPr>
        <p:blipFill>
          <a:blip r:embed="rId1"/>
          <a:stretch/>
        </p:blipFill>
        <p:spPr>
          <a:xfrm rot="386400">
            <a:off x="6811560" y="1167840"/>
            <a:ext cx="1764000" cy="3513600"/>
          </a:xfrm>
          <a:prstGeom prst="rect">
            <a:avLst/>
          </a:prstGeom>
          <a:ln>
            <a:noFill/>
          </a:ln>
          <a:effectLst>
            <a:outerShdw algn="bl" blurRad="57150" dir="5400000" dist="19080" rotWithShape="0">
              <a:srgbClr val="000000">
                <a:alpha val="50000"/>
              </a:srgbClr>
            </a:outerShdw>
          </a:effectLst>
        </p:spPr>
      </p:pic>
      <p:sp>
        <p:nvSpPr>
          <p:cNvPr id="244" name="CustomShape 3"/>
          <p:cNvSpPr/>
          <p:nvPr/>
        </p:nvSpPr>
        <p:spPr>
          <a:xfrm rot="386400">
            <a:off x="6899400" y="1269000"/>
            <a:ext cx="1584720" cy="3347280"/>
          </a:xfrm>
          <a:prstGeom prst="roundRect">
            <a:avLst>
              <a:gd name="adj" fmla="val 11500"/>
            </a:avLst>
          </a:prstGeom>
          <a:solidFill>
            <a:schemeClr val="dk1"/>
          </a:solidFill>
          <a:ln>
            <a:noFill/>
          </a:ln>
        </p:spPr>
        <p:style>
          <a:lnRef idx="0"/>
          <a:fillRef idx="0"/>
          <a:effectRef idx="0"/>
          <a:fontRef idx="minor"/>
        </p:style>
      </p:sp>
      <p:pic>
        <p:nvPicPr>
          <p:cNvPr id="245" name="Google Shape;257;p40" descr=""/>
          <p:cNvPicPr/>
          <p:nvPr/>
        </p:nvPicPr>
        <p:blipFill>
          <a:blip r:embed="rId2"/>
          <a:srcRect l="0" t="16665" r="0" b="16665"/>
          <a:stretch/>
        </p:blipFill>
        <p:spPr>
          <a:xfrm rot="386400">
            <a:off x="6950520" y="1960920"/>
            <a:ext cx="1584360" cy="1056240"/>
          </a:xfrm>
          <a:prstGeom prst="rect">
            <a:avLst/>
          </a:prstGeom>
          <a:ln>
            <a:noFill/>
          </a:ln>
        </p:spPr>
      </p:pic>
      <p:sp>
        <p:nvSpPr>
          <p:cNvPr id="246" name="CustomShape 4"/>
          <p:cNvSpPr/>
          <p:nvPr/>
        </p:nvSpPr>
        <p:spPr>
          <a:xfrm rot="386400">
            <a:off x="7139520" y="1440720"/>
            <a:ext cx="1420560" cy="20772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800" spc="-1" strike="noStrike">
                <a:solidFill>
                  <a:srgbClr val="ffffff"/>
                </a:solidFill>
                <a:latin typeface="Poppins"/>
                <a:ea typeface="Poppins"/>
              </a:rPr>
              <a:t>Basic Blockchain</a:t>
            </a:r>
            <a:endParaRPr b="0" lang="en-US" sz="800" spc="-1" strike="noStrike">
              <a:latin typeface="Arial"/>
            </a:endParaRPr>
          </a:p>
          <a:p>
            <a:pPr algn="ctr">
              <a:lnSpc>
                <a:spcPct val="100000"/>
              </a:lnSpc>
              <a:tabLst>
                <a:tab algn="l" pos="0"/>
              </a:tabLst>
            </a:pPr>
            <a:endParaRPr b="0" lang="en-US" sz="800" spc="-1" strike="noStrike">
              <a:latin typeface="Arial"/>
            </a:endParaRPr>
          </a:p>
        </p:txBody>
      </p:sp>
      <p:sp>
        <p:nvSpPr>
          <p:cNvPr id="247" name="CustomShape 5"/>
          <p:cNvSpPr/>
          <p:nvPr/>
        </p:nvSpPr>
        <p:spPr>
          <a:xfrm rot="386400">
            <a:off x="6948360" y="3133800"/>
            <a:ext cx="1420560" cy="207720"/>
          </a:xfrm>
          <a:prstGeom prst="rect">
            <a:avLst/>
          </a:prstGeom>
          <a:noFill/>
          <a:ln>
            <a:noFill/>
          </a:ln>
        </p:spPr>
        <p:style>
          <a:lnRef idx="0"/>
          <a:fillRef idx="0"/>
          <a:effectRef idx="0"/>
          <a:fontRef idx="minor"/>
        </p:style>
        <p:txBody>
          <a:bodyPr lIns="90000" rIns="90000" tIns="91440" bIns="91440" anchor="ctr">
            <a:noAutofit/>
          </a:bodyPr>
          <a:p>
            <a:pPr>
              <a:lnSpc>
                <a:spcPct val="100000"/>
              </a:lnSpc>
              <a:tabLst>
                <a:tab algn="l" pos="0"/>
              </a:tabLst>
            </a:pPr>
            <a:r>
              <a:rPr b="1" lang="en" sz="1000" spc="-1" strike="noStrike">
                <a:solidFill>
                  <a:srgbClr val="ffffff"/>
                </a:solidFill>
                <a:latin typeface="Poppins"/>
                <a:ea typeface="Poppins"/>
              </a:rPr>
              <a:t>Planets</a:t>
            </a:r>
            <a:endParaRPr b="0" lang="en-US" sz="1000" spc="-1" strike="noStrike">
              <a:latin typeface="Arial"/>
            </a:endParaRPr>
          </a:p>
        </p:txBody>
      </p:sp>
      <p:sp>
        <p:nvSpPr>
          <p:cNvPr id="248" name="CustomShape 6"/>
          <p:cNvSpPr/>
          <p:nvPr/>
        </p:nvSpPr>
        <p:spPr>
          <a:xfrm rot="386400">
            <a:off x="6886800" y="3328200"/>
            <a:ext cx="1420560" cy="904680"/>
          </a:xfrm>
          <a:prstGeom prst="rect">
            <a:avLst/>
          </a:prstGeom>
          <a:noFill/>
          <a:ln>
            <a:noFill/>
          </a:ln>
        </p:spPr>
        <p:style>
          <a:lnRef idx="0"/>
          <a:fillRef idx="0"/>
          <a:effectRef idx="0"/>
          <a:fontRef idx="minor"/>
        </p:style>
        <p:txBody>
          <a:bodyPr lIns="90000" rIns="90000" tIns="91440" bIns="91440">
            <a:noAutofit/>
          </a:bodyPr>
          <a:p>
            <a:pPr>
              <a:lnSpc>
                <a:spcPct val="100000"/>
              </a:lnSpc>
              <a:spcAft>
                <a:spcPts val="1001"/>
              </a:spcAft>
              <a:tabLst>
                <a:tab algn="l" pos="0"/>
              </a:tabLst>
            </a:pPr>
            <a:r>
              <a:rPr b="0" lang="en" sz="800" spc="-1" strike="noStrike">
                <a:solidFill>
                  <a:srgbClr val="ffffff"/>
                </a:solidFill>
                <a:latin typeface="Poppins"/>
                <a:ea typeface="Poppins"/>
              </a:rPr>
              <a:t>AlthouA BUNK O STUFF THE ARTIST WANTS TO PUT HERE </a:t>
            </a:r>
            <a:endParaRPr b="0" lang="en-US" sz="800" spc="-1" strike="noStrike">
              <a:latin typeface="Arial"/>
            </a:endParaRPr>
          </a:p>
        </p:txBody>
      </p:sp>
      <p:pic>
        <p:nvPicPr>
          <p:cNvPr id="249" name="Google Shape;261;p40" descr=""/>
          <p:cNvPicPr/>
          <p:nvPr/>
        </p:nvPicPr>
        <p:blipFill>
          <a:blip r:embed="rId3"/>
          <a:stretch/>
        </p:blipFill>
        <p:spPr>
          <a:xfrm rot="20978400">
            <a:off x="5683680" y="668880"/>
            <a:ext cx="1764000" cy="3513600"/>
          </a:xfrm>
          <a:prstGeom prst="rect">
            <a:avLst/>
          </a:prstGeom>
          <a:ln>
            <a:noFill/>
          </a:ln>
          <a:effectLst>
            <a:outerShdw algn="bl" blurRad="57150" dir="5400000" dist="19080" rotWithShape="0">
              <a:srgbClr val="000000">
                <a:alpha val="50000"/>
              </a:srgbClr>
            </a:outerShdw>
          </a:effectLst>
        </p:spPr>
      </p:pic>
      <p:sp>
        <p:nvSpPr>
          <p:cNvPr id="250" name="CustomShape 7"/>
          <p:cNvSpPr/>
          <p:nvPr/>
        </p:nvSpPr>
        <p:spPr>
          <a:xfrm rot="20978400">
            <a:off x="5777640" y="770760"/>
            <a:ext cx="1584360" cy="3346920"/>
          </a:xfrm>
          <a:prstGeom prst="roundRect">
            <a:avLst>
              <a:gd name="adj" fmla="val 11500"/>
            </a:avLst>
          </a:prstGeom>
          <a:solidFill>
            <a:schemeClr val="dk1"/>
          </a:solidFill>
          <a:ln>
            <a:noFill/>
          </a:ln>
        </p:spPr>
        <p:style>
          <a:lnRef idx="0"/>
          <a:fillRef idx="0"/>
          <a:effectRef idx="0"/>
          <a:fontRef idx="minor"/>
        </p:style>
      </p:sp>
      <p:sp>
        <p:nvSpPr>
          <p:cNvPr id="251" name="CustomShape 8"/>
          <p:cNvSpPr/>
          <p:nvPr/>
        </p:nvSpPr>
        <p:spPr>
          <a:xfrm rot="20978400">
            <a:off x="6229080" y="3671640"/>
            <a:ext cx="1167480" cy="207720"/>
          </a:xfrm>
          <a:prstGeom prst="rect">
            <a:avLst/>
          </a:prstGeom>
          <a:solidFill>
            <a:schemeClr val="accent2"/>
          </a:solid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1" lang="en" sz="1100" spc="-1" strike="noStrike">
                <a:solidFill>
                  <a:srgbClr val="000000"/>
                </a:solidFill>
                <a:latin typeface="Poppins"/>
                <a:ea typeface="Poppins"/>
              </a:rPr>
              <a:t>SWIPE UP!</a:t>
            </a:r>
            <a:endParaRPr b="0" lang="en-US" sz="1100" spc="-1" strike="noStrike">
              <a:latin typeface="Arial"/>
            </a:endParaRPr>
          </a:p>
        </p:txBody>
      </p:sp>
      <p:pic>
        <p:nvPicPr>
          <p:cNvPr id="252" name="Google Shape;264;p40" descr=""/>
          <p:cNvPicPr/>
          <p:nvPr/>
        </p:nvPicPr>
        <p:blipFill>
          <a:blip r:embed="rId4"/>
          <a:srcRect l="6910" t="0" r="6910" b="0"/>
          <a:stretch/>
        </p:blipFill>
        <p:spPr>
          <a:xfrm rot="20978400">
            <a:off x="5766840" y="1465920"/>
            <a:ext cx="1584360" cy="1838880"/>
          </a:xfrm>
          <a:prstGeom prst="rect">
            <a:avLst/>
          </a:prstGeom>
          <a:ln>
            <a:noFill/>
          </a:ln>
        </p:spPr>
      </p:pic>
      <p:sp>
        <p:nvSpPr>
          <p:cNvPr id="253" name="CustomShape 9"/>
          <p:cNvSpPr/>
          <p:nvPr/>
        </p:nvSpPr>
        <p:spPr>
          <a:xfrm rot="20978400">
            <a:off x="5606280" y="956160"/>
            <a:ext cx="1420920" cy="20772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800" spc="-1" strike="noStrike">
                <a:solidFill>
                  <a:srgbClr val="ffffff"/>
                </a:solidFill>
                <a:latin typeface="Poppins"/>
                <a:ea typeface="Poppins"/>
              </a:rPr>
              <a:t>Basic Blockcahin</a:t>
            </a:r>
            <a:endParaRPr b="0" lang="en-US" sz="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CustomShape 1"/>
          <p:cNvSpPr/>
          <p:nvPr/>
        </p:nvSpPr>
        <p:spPr>
          <a:xfrm>
            <a:off x="713160" y="487440"/>
            <a:ext cx="7716960" cy="57204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3200" spc="-1" strike="noStrike">
                <a:solidFill>
                  <a:srgbClr val="ffffff"/>
                </a:solidFill>
                <a:latin typeface="Poppins Black"/>
                <a:ea typeface="Poppins Black"/>
              </a:rPr>
              <a:t>Blockchain Types</a:t>
            </a:r>
            <a:endParaRPr b="0" lang="en-US" sz="3200" spc="-1" strike="noStrike">
              <a:latin typeface="Arial"/>
            </a:endParaRPr>
          </a:p>
        </p:txBody>
      </p:sp>
      <p:sp>
        <p:nvSpPr>
          <p:cNvPr id="278" name="CustomShape 2"/>
          <p:cNvSpPr/>
          <p:nvPr/>
        </p:nvSpPr>
        <p:spPr>
          <a:xfrm>
            <a:off x="713160" y="1937160"/>
            <a:ext cx="3941640" cy="156348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1600" spc="-1" strike="noStrike">
                <a:solidFill>
                  <a:srgbClr val="ffffff"/>
                </a:solidFill>
                <a:latin typeface="Roboto"/>
                <a:ea typeface="Roboto"/>
              </a:rPr>
              <a:t>1) Public,permissionless</a:t>
            </a: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2) Public, permissioned</a:t>
            </a: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3) Private, permissionless</a:t>
            </a: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4) Private, permissioned</a:t>
            </a:r>
            <a:endParaRPr b="0" lang="en-US" sz="1600" spc="-1" strike="noStrike">
              <a:latin typeface="Arial"/>
            </a:endParaRPr>
          </a:p>
        </p:txBody>
      </p:sp>
      <p:sp>
        <p:nvSpPr>
          <p:cNvPr id="279" name="CustomShape 3"/>
          <p:cNvSpPr/>
          <p:nvPr/>
        </p:nvSpPr>
        <p:spPr>
          <a:xfrm>
            <a:off x="5310720" y="1145880"/>
            <a:ext cx="3090960" cy="3004560"/>
          </a:xfrm>
          <a:prstGeom prst="ellipse">
            <a:avLst/>
          </a:prstGeom>
          <a:blipFill rotWithShape="0">
            <a:blip r:embed="rId1"/>
            <a:stretch>
              <a:fillRect l="0" t="1395" r="0" b="1395"/>
            </a:stretch>
          </a:blip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CustomShape 1"/>
          <p:cNvSpPr/>
          <p:nvPr/>
        </p:nvSpPr>
        <p:spPr>
          <a:xfrm>
            <a:off x="713160" y="487440"/>
            <a:ext cx="7716960" cy="57204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3200" spc="-1" strike="noStrike">
                <a:solidFill>
                  <a:srgbClr val="ffffff"/>
                </a:solidFill>
                <a:latin typeface="Poppins Black"/>
                <a:ea typeface="Poppins Black"/>
              </a:rPr>
              <a:t>Evolution of the Internet</a:t>
            </a:r>
            <a:endParaRPr b="0" lang="en-US" sz="3200" spc="-1" strike="noStrike">
              <a:latin typeface="Arial"/>
            </a:endParaRPr>
          </a:p>
        </p:txBody>
      </p:sp>
      <p:sp>
        <p:nvSpPr>
          <p:cNvPr id="281" name="CustomShape 2"/>
          <p:cNvSpPr/>
          <p:nvPr/>
        </p:nvSpPr>
        <p:spPr>
          <a:xfrm>
            <a:off x="713160" y="1937160"/>
            <a:ext cx="3941640" cy="156348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1600" spc="-1" strike="noStrike">
                <a:solidFill>
                  <a:srgbClr val="ffffff"/>
                </a:solidFill>
                <a:latin typeface="Roboto"/>
                <a:ea typeface="Roboto"/>
              </a:rPr>
              <a:t>Web 1.0, 2.0, and 3.0</a:t>
            </a:r>
            <a:endParaRPr b="0" lang="en-US" sz="1600" spc="-1" strike="noStrike">
              <a:latin typeface="Arial"/>
            </a:endParaRPr>
          </a:p>
        </p:txBody>
      </p:sp>
      <p:sp>
        <p:nvSpPr>
          <p:cNvPr id="282" name="CustomShape 3"/>
          <p:cNvSpPr/>
          <p:nvPr/>
        </p:nvSpPr>
        <p:spPr>
          <a:xfrm>
            <a:off x="5310720" y="1145880"/>
            <a:ext cx="3090960" cy="3004560"/>
          </a:xfrm>
          <a:prstGeom prst="ellipse">
            <a:avLst/>
          </a:prstGeom>
          <a:blipFill rotWithShape="0">
            <a:blip r:embed="rId1"/>
            <a:stretch>
              <a:fillRect l="0" t="1395" r="0" b="1395"/>
            </a:stretch>
          </a:blip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CustomShape 1"/>
          <p:cNvSpPr/>
          <p:nvPr/>
        </p:nvSpPr>
        <p:spPr>
          <a:xfrm>
            <a:off x="713160" y="487440"/>
            <a:ext cx="7716960" cy="57204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3200" spc="-1" strike="noStrike">
                <a:solidFill>
                  <a:srgbClr val="ffffff"/>
                </a:solidFill>
                <a:latin typeface="Poppins Black"/>
                <a:ea typeface="Poppins Black"/>
              </a:rPr>
              <a:t>Cryptography</a:t>
            </a:r>
            <a:endParaRPr b="0" lang="en-US" sz="3200" spc="-1" strike="noStrike">
              <a:latin typeface="Arial"/>
            </a:endParaRPr>
          </a:p>
        </p:txBody>
      </p:sp>
      <p:sp>
        <p:nvSpPr>
          <p:cNvPr id="284" name="CustomShape 2"/>
          <p:cNvSpPr/>
          <p:nvPr/>
        </p:nvSpPr>
        <p:spPr>
          <a:xfrm>
            <a:off x="713160" y="1463040"/>
            <a:ext cx="3941640" cy="203760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1600" spc="-1" strike="noStrike">
                <a:solidFill>
                  <a:srgbClr val="ffffff"/>
                </a:solidFill>
                <a:latin typeface="Roboto"/>
                <a:ea typeface="Roboto"/>
              </a:rPr>
              <a:t>There are two types of algorithms for encrypting messages: </a:t>
            </a:r>
            <a:endParaRPr b="0" lang="en-US" sz="1600" spc="-1" strike="noStrike">
              <a:latin typeface="Arial"/>
            </a:endParaRPr>
          </a:p>
          <a:p>
            <a:pPr>
              <a:lnSpc>
                <a:spcPct val="100000"/>
              </a:lnSpc>
              <a:tabLst>
                <a:tab algn="l" pos="0"/>
              </a:tabLst>
            </a:pP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symmetric encryption and</a:t>
            </a: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asymmetric encryption.</a:t>
            </a:r>
            <a:endParaRPr b="0" lang="en-US" sz="1600" spc="-1" strike="noStrike">
              <a:latin typeface="Arial"/>
            </a:endParaRPr>
          </a:p>
          <a:p>
            <a:pPr>
              <a:lnSpc>
                <a:spcPct val="100000"/>
              </a:lnSpc>
              <a:tabLst>
                <a:tab algn="l" pos="0"/>
              </a:tabLst>
            </a:pP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In symmetric, the same key is used to encrypt and decrypt the data,</a:t>
            </a: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making it fast and simple but less secure. Asymmetric, also known as public key cryptography,</a:t>
            </a: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uses two keys: a public key and private key.</a:t>
            </a:r>
            <a:endParaRPr b="0" lang="en-US" sz="1600" spc="-1" strike="noStrike">
              <a:latin typeface="Arial"/>
            </a:endParaRPr>
          </a:p>
        </p:txBody>
      </p:sp>
      <p:sp>
        <p:nvSpPr>
          <p:cNvPr id="285" name="CustomShape 3"/>
          <p:cNvSpPr/>
          <p:nvPr/>
        </p:nvSpPr>
        <p:spPr>
          <a:xfrm>
            <a:off x="5310720" y="1145880"/>
            <a:ext cx="3090960" cy="3004560"/>
          </a:xfrm>
          <a:prstGeom prst="ellipse">
            <a:avLst/>
          </a:prstGeom>
          <a:blipFill rotWithShape="0">
            <a:blip r:embed="rId1"/>
            <a:stretch>
              <a:fillRect l="0" t="1395" r="0" b="1395"/>
            </a:stretch>
          </a:blip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CustomShape 1"/>
          <p:cNvSpPr/>
          <p:nvPr/>
        </p:nvSpPr>
        <p:spPr>
          <a:xfrm>
            <a:off x="713160" y="487440"/>
            <a:ext cx="7716960" cy="57204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3200" spc="-1" strike="noStrike">
                <a:solidFill>
                  <a:srgbClr val="ffffff"/>
                </a:solidFill>
                <a:latin typeface="Poppins Black"/>
                <a:ea typeface="Poppins Black"/>
              </a:rPr>
              <a:t>Digital Signatures</a:t>
            </a:r>
            <a:endParaRPr b="0" lang="en-US" sz="3200" spc="-1" strike="noStrike">
              <a:latin typeface="Arial"/>
            </a:endParaRPr>
          </a:p>
        </p:txBody>
      </p:sp>
      <p:sp>
        <p:nvSpPr>
          <p:cNvPr id="287" name="CustomShape 2"/>
          <p:cNvSpPr/>
          <p:nvPr/>
        </p:nvSpPr>
        <p:spPr>
          <a:xfrm>
            <a:off x="713160" y="1937160"/>
            <a:ext cx="3941640" cy="156348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1600" spc="-1" strike="noStrike">
                <a:solidFill>
                  <a:srgbClr val="ffffff"/>
                </a:solidFill>
                <a:latin typeface="Roboto"/>
                <a:ea typeface="Roboto"/>
              </a:rPr>
              <a:t>Can be used to authenticate the identity of the sender of a transaction and verify that a</a:t>
            </a: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transaction has not been tampered with or altered in any way.</a:t>
            </a:r>
            <a:endParaRPr b="0" lang="en-US" sz="1600" spc="-1" strike="noStrike">
              <a:latin typeface="Arial"/>
            </a:endParaRPr>
          </a:p>
        </p:txBody>
      </p:sp>
      <p:sp>
        <p:nvSpPr>
          <p:cNvPr id="288" name="CustomShape 3"/>
          <p:cNvSpPr/>
          <p:nvPr/>
        </p:nvSpPr>
        <p:spPr>
          <a:xfrm>
            <a:off x="5310720" y="1145880"/>
            <a:ext cx="3090960" cy="3004560"/>
          </a:xfrm>
          <a:prstGeom prst="ellipse">
            <a:avLst/>
          </a:prstGeom>
          <a:blipFill rotWithShape="0">
            <a:blip r:embed="rId1"/>
            <a:stretch>
              <a:fillRect l="0" t="1395" r="0" b="1395"/>
            </a:stretch>
          </a:blip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CustomShape 1"/>
          <p:cNvSpPr/>
          <p:nvPr/>
        </p:nvSpPr>
        <p:spPr>
          <a:xfrm>
            <a:off x="713160" y="487440"/>
            <a:ext cx="7716960" cy="57204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3200" spc="-1" strike="noStrike">
                <a:solidFill>
                  <a:srgbClr val="ffffff"/>
                </a:solidFill>
                <a:latin typeface="Poppins Black"/>
                <a:ea typeface="Poppins Black"/>
              </a:rPr>
              <a:t>Wallets in a block-chain network</a:t>
            </a:r>
            <a:endParaRPr b="0" lang="en-US" sz="3200" spc="-1" strike="noStrike">
              <a:latin typeface="Arial"/>
            </a:endParaRPr>
          </a:p>
        </p:txBody>
      </p:sp>
      <p:sp>
        <p:nvSpPr>
          <p:cNvPr id="290" name="CustomShape 2"/>
          <p:cNvSpPr/>
          <p:nvPr/>
        </p:nvSpPr>
        <p:spPr>
          <a:xfrm>
            <a:off x="713160" y="1937160"/>
            <a:ext cx="3941640" cy="156348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1600" spc="-1" strike="noStrike">
                <a:solidFill>
                  <a:srgbClr val="ffffff"/>
                </a:solidFill>
                <a:latin typeface="Roboto"/>
                <a:ea typeface="Roboto"/>
              </a:rPr>
              <a:t>1) Custodial and</a:t>
            </a: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2) Noncustodial Wallets</a:t>
            </a:r>
            <a:endParaRPr b="0" lang="en-US" sz="1600" spc="-1" strike="noStrike">
              <a:latin typeface="Arial"/>
            </a:endParaRPr>
          </a:p>
          <a:p>
            <a:pPr>
              <a:lnSpc>
                <a:spcPct val="100000"/>
              </a:lnSpc>
              <a:tabLst>
                <a:tab algn="l" pos="0"/>
              </a:tabLst>
            </a:pP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To store and handle private keys securely there are two main options:</a:t>
            </a:r>
            <a:endParaRPr b="0" lang="en-US" sz="1600" spc="-1" strike="noStrike">
              <a:latin typeface="Arial"/>
            </a:endParaRPr>
          </a:p>
          <a:p>
            <a:pPr>
              <a:lnSpc>
                <a:spcPct val="100000"/>
              </a:lnSpc>
              <a:tabLst>
                <a:tab algn="l" pos="0"/>
              </a:tabLst>
            </a:pP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1) Hot and</a:t>
            </a: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2) cold storage</a:t>
            </a:r>
            <a:endParaRPr b="0" lang="en-US" sz="1600" spc="-1" strike="noStrike">
              <a:latin typeface="Arial"/>
            </a:endParaRPr>
          </a:p>
          <a:p>
            <a:pPr>
              <a:lnSpc>
                <a:spcPct val="100000"/>
              </a:lnSpc>
              <a:tabLst>
                <a:tab algn="l" pos="0"/>
              </a:tabLst>
            </a:pPr>
            <a:endParaRPr b="0" lang="en-US" sz="1600" spc="-1" strike="noStrike">
              <a:latin typeface="Arial"/>
            </a:endParaRPr>
          </a:p>
        </p:txBody>
      </p:sp>
      <p:sp>
        <p:nvSpPr>
          <p:cNvPr id="291" name="CustomShape 3"/>
          <p:cNvSpPr/>
          <p:nvPr/>
        </p:nvSpPr>
        <p:spPr>
          <a:xfrm>
            <a:off x="5310720" y="1145880"/>
            <a:ext cx="3090960" cy="3004560"/>
          </a:xfrm>
          <a:prstGeom prst="ellipse">
            <a:avLst/>
          </a:prstGeom>
          <a:blipFill rotWithShape="0">
            <a:blip r:embed="rId1"/>
            <a:stretch>
              <a:fillRect l="0" t="1395" r="0" b="1395"/>
            </a:stretch>
          </a:blip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CustomShape 1"/>
          <p:cNvSpPr/>
          <p:nvPr/>
        </p:nvSpPr>
        <p:spPr>
          <a:xfrm>
            <a:off x="713160" y="487440"/>
            <a:ext cx="7716960" cy="57204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3200" spc="-1" strike="noStrike">
                <a:solidFill>
                  <a:srgbClr val="ffffff"/>
                </a:solidFill>
                <a:latin typeface="Poppins Black"/>
                <a:ea typeface="Poppins Black"/>
              </a:rPr>
              <a:t>Transaction Models</a:t>
            </a:r>
            <a:endParaRPr b="0" lang="en-US" sz="3200" spc="-1" strike="noStrike">
              <a:latin typeface="Arial"/>
            </a:endParaRPr>
          </a:p>
        </p:txBody>
      </p:sp>
      <p:sp>
        <p:nvSpPr>
          <p:cNvPr id="293" name="CustomShape 2"/>
          <p:cNvSpPr/>
          <p:nvPr/>
        </p:nvSpPr>
        <p:spPr>
          <a:xfrm>
            <a:off x="713160" y="1937160"/>
            <a:ext cx="3941640" cy="156348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1600" spc="-1" strike="noStrike">
                <a:solidFill>
                  <a:srgbClr val="ffffff"/>
                </a:solidFill>
                <a:latin typeface="Roboto"/>
                <a:ea typeface="Roboto"/>
              </a:rPr>
              <a:t>Two major accounting ledgers exist in block-chain space:</a:t>
            </a:r>
            <a:endParaRPr b="0" lang="en-US" sz="1600" spc="-1" strike="noStrike">
              <a:latin typeface="Arial"/>
            </a:endParaRPr>
          </a:p>
          <a:p>
            <a:pPr>
              <a:lnSpc>
                <a:spcPct val="100000"/>
              </a:lnSpc>
              <a:tabLst>
                <a:tab algn="l" pos="0"/>
              </a:tabLst>
            </a:pP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UTXO-based blockchains(Bitcoin for</a:t>
            </a: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instance). And</a:t>
            </a:r>
            <a:endParaRPr b="0" lang="en-US" sz="1600" spc="-1" strike="noStrike">
              <a:latin typeface="Arial"/>
            </a:endParaRPr>
          </a:p>
          <a:p>
            <a:pPr>
              <a:lnSpc>
                <a:spcPct val="100000"/>
              </a:lnSpc>
              <a:tabLst>
                <a:tab algn="l" pos="0"/>
              </a:tabLst>
            </a:pP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Account(Ethereum, and others).</a:t>
            </a:r>
            <a:endParaRPr b="0" lang="en-US" sz="1600" spc="-1" strike="noStrike">
              <a:latin typeface="Arial"/>
            </a:endParaRPr>
          </a:p>
          <a:p>
            <a:pPr>
              <a:lnSpc>
                <a:spcPct val="100000"/>
              </a:lnSpc>
              <a:tabLst>
                <a:tab algn="l" pos="0"/>
              </a:tabLst>
            </a:pPr>
            <a:endParaRPr b="0" lang="en-US" sz="1600" spc="-1" strike="noStrike">
              <a:latin typeface="Arial"/>
            </a:endParaRPr>
          </a:p>
          <a:p>
            <a:pPr>
              <a:lnSpc>
                <a:spcPct val="100000"/>
              </a:lnSpc>
              <a:tabLst>
                <a:tab algn="l" pos="0"/>
              </a:tabLst>
            </a:pPr>
            <a:endParaRPr b="0" lang="en-US" sz="1600" spc="-1" strike="noStrike">
              <a:latin typeface="Arial"/>
            </a:endParaRPr>
          </a:p>
          <a:p>
            <a:pPr>
              <a:lnSpc>
                <a:spcPct val="100000"/>
              </a:lnSpc>
              <a:tabLst>
                <a:tab algn="l" pos="0"/>
              </a:tabLst>
            </a:pPr>
            <a:endParaRPr b="0" lang="en-US" sz="1600" spc="-1" strike="noStrike">
              <a:latin typeface="Arial"/>
            </a:endParaRPr>
          </a:p>
        </p:txBody>
      </p:sp>
      <p:sp>
        <p:nvSpPr>
          <p:cNvPr id="294" name="CustomShape 3"/>
          <p:cNvSpPr/>
          <p:nvPr/>
        </p:nvSpPr>
        <p:spPr>
          <a:xfrm>
            <a:off x="5310720" y="1145880"/>
            <a:ext cx="3090960" cy="3004560"/>
          </a:xfrm>
          <a:prstGeom prst="ellipse">
            <a:avLst/>
          </a:prstGeom>
          <a:blipFill rotWithShape="0">
            <a:blip r:embed="rId1"/>
            <a:stretch>
              <a:fillRect l="0" t="1395" r="0" b="1395"/>
            </a:stretch>
          </a:blip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CustomShape 1"/>
          <p:cNvSpPr/>
          <p:nvPr/>
        </p:nvSpPr>
        <p:spPr>
          <a:xfrm>
            <a:off x="713160" y="487440"/>
            <a:ext cx="7716960" cy="57204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3200" spc="-1" strike="noStrike">
                <a:solidFill>
                  <a:srgbClr val="ffffff"/>
                </a:solidFill>
                <a:latin typeface="Poppins Black"/>
                <a:ea typeface="Poppins Black"/>
              </a:rPr>
              <a:t>Cardano Blockchain.</a:t>
            </a:r>
            <a:endParaRPr b="0" lang="en-US" sz="3200" spc="-1" strike="noStrike">
              <a:latin typeface="Arial"/>
            </a:endParaRPr>
          </a:p>
        </p:txBody>
      </p:sp>
      <p:sp>
        <p:nvSpPr>
          <p:cNvPr id="296" name="CustomShape 2"/>
          <p:cNvSpPr/>
          <p:nvPr/>
        </p:nvSpPr>
        <p:spPr>
          <a:xfrm>
            <a:off x="713160" y="1937160"/>
            <a:ext cx="3941640" cy="156348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1600" spc="-1" strike="noStrike">
                <a:solidFill>
                  <a:srgbClr val="ffffff"/>
                </a:solidFill>
                <a:latin typeface="Roboto"/>
                <a:ea typeface="Roboto"/>
              </a:rPr>
              <a:t>Cardano is a blockchain platform known for its focus on sustainability, scalability, and security. </a:t>
            </a:r>
            <a:endParaRPr b="0" lang="en-US" sz="1600" spc="-1" strike="noStrike">
              <a:latin typeface="Arial"/>
            </a:endParaRPr>
          </a:p>
          <a:p>
            <a:pPr>
              <a:lnSpc>
                <a:spcPct val="100000"/>
              </a:lnSpc>
              <a:tabLst>
                <a:tab algn="l" pos="0"/>
              </a:tabLst>
            </a:pP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It was created by Charles Hoskinson, one of the co-founders of Ethereum, and developed by the company Input Output Hong Kong (IOHK).</a:t>
            </a:r>
            <a:endParaRPr b="0" lang="en-US" sz="1600" spc="-1" strike="noStrike">
              <a:latin typeface="Arial"/>
            </a:endParaRPr>
          </a:p>
        </p:txBody>
      </p:sp>
      <p:sp>
        <p:nvSpPr>
          <p:cNvPr id="297" name="CustomShape 3"/>
          <p:cNvSpPr/>
          <p:nvPr/>
        </p:nvSpPr>
        <p:spPr>
          <a:xfrm>
            <a:off x="5310720" y="1145880"/>
            <a:ext cx="3090960" cy="3004560"/>
          </a:xfrm>
          <a:prstGeom prst="ellipse">
            <a:avLst/>
          </a:prstGeom>
          <a:blipFill rotWithShape="0">
            <a:blip r:embed="rId1"/>
            <a:stretch>
              <a:fillRect l="0" t="1395" r="0" b="1395"/>
            </a:stretch>
          </a:blip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CustomShape 1"/>
          <p:cNvSpPr/>
          <p:nvPr/>
        </p:nvSpPr>
        <p:spPr>
          <a:xfrm>
            <a:off x="713160" y="487440"/>
            <a:ext cx="7716960" cy="57204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3200" spc="-1" strike="noStrike">
                <a:solidFill>
                  <a:srgbClr val="ffffff"/>
                </a:solidFill>
                <a:latin typeface="Poppins Black"/>
                <a:ea typeface="Poppins Black"/>
              </a:rPr>
              <a:t>Some key aspects of Cardano:</a:t>
            </a:r>
            <a:endParaRPr b="0" lang="en-US" sz="3200" spc="-1" strike="noStrike">
              <a:latin typeface="Arial"/>
            </a:endParaRPr>
          </a:p>
        </p:txBody>
      </p:sp>
      <p:sp>
        <p:nvSpPr>
          <p:cNvPr id="299" name="CustomShape 2"/>
          <p:cNvSpPr/>
          <p:nvPr/>
        </p:nvSpPr>
        <p:spPr>
          <a:xfrm>
            <a:off x="713160" y="1937160"/>
            <a:ext cx="3941640" cy="156348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1600" spc="-1" strike="noStrike">
                <a:solidFill>
                  <a:srgbClr val="ffffff"/>
                </a:solidFill>
                <a:latin typeface="Roboto"/>
                <a:ea typeface="Roboto"/>
              </a:rPr>
              <a:t>Proof-of-Stake (PoS) Consensus:</a:t>
            </a:r>
            <a:endParaRPr b="0" lang="en-US" sz="1600" spc="-1" strike="noStrike">
              <a:latin typeface="Arial"/>
            </a:endParaRPr>
          </a:p>
          <a:p>
            <a:pPr>
              <a:lnSpc>
                <a:spcPct val="100000"/>
              </a:lnSpc>
              <a:tabLst>
                <a:tab algn="l" pos="0"/>
              </a:tabLst>
            </a:pP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Cardano uses a PoS consensus mechanism, specifically the Ouroboros protocol. PoS is considered more energy-efficient and environmentally friendly compared to the Proof-of-Work (PoW) mechanism used by cryptocurrencies like Bitcoin.</a:t>
            </a:r>
            <a:endParaRPr b="0" lang="en-US" sz="1600" spc="-1" strike="noStrike">
              <a:latin typeface="Arial"/>
            </a:endParaRPr>
          </a:p>
          <a:p>
            <a:pPr>
              <a:lnSpc>
                <a:spcPct val="100000"/>
              </a:lnSpc>
              <a:tabLst>
                <a:tab algn="l" pos="0"/>
              </a:tabLst>
            </a:pPr>
            <a:endParaRPr b="0" lang="en-US" sz="1600" spc="-1" strike="noStrike">
              <a:latin typeface="Arial"/>
            </a:endParaRPr>
          </a:p>
          <a:p>
            <a:pPr>
              <a:lnSpc>
                <a:spcPct val="100000"/>
              </a:lnSpc>
              <a:tabLst>
                <a:tab algn="l" pos="0"/>
              </a:tabLst>
            </a:pPr>
            <a:endParaRPr b="0" lang="en-US" sz="1600" spc="-1" strike="noStrike">
              <a:latin typeface="Arial"/>
            </a:endParaRPr>
          </a:p>
        </p:txBody>
      </p:sp>
      <p:sp>
        <p:nvSpPr>
          <p:cNvPr id="300" name="CustomShape 3"/>
          <p:cNvSpPr/>
          <p:nvPr/>
        </p:nvSpPr>
        <p:spPr>
          <a:xfrm>
            <a:off x="5310720" y="1145880"/>
            <a:ext cx="3090960" cy="3004560"/>
          </a:xfrm>
          <a:prstGeom prst="ellipse">
            <a:avLst/>
          </a:prstGeom>
          <a:blipFill rotWithShape="0">
            <a:blip r:embed="rId1"/>
            <a:stretch>
              <a:fillRect l="0" t="1395" r="0" b="1395"/>
            </a:stretch>
          </a:blip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CustomShape 1"/>
          <p:cNvSpPr/>
          <p:nvPr/>
        </p:nvSpPr>
        <p:spPr>
          <a:xfrm>
            <a:off x="713160" y="487440"/>
            <a:ext cx="7716960" cy="57204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3200" spc="-1" strike="noStrike">
                <a:solidFill>
                  <a:srgbClr val="ffffff"/>
                </a:solidFill>
                <a:latin typeface="Poppins Black"/>
                <a:ea typeface="Poppins Black"/>
              </a:rPr>
              <a:t>Some key aspects of Cardano:</a:t>
            </a:r>
            <a:endParaRPr b="0" lang="en-US" sz="3200" spc="-1" strike="noStrike">
              <a:latin typeface="Arial"/>
            </a:endParaRPr>
          </a:p>
        </p:txBody>
      </p:sp>
      <p:sp>
        <p:nvSpPr>
          <p:cNvPr id="302" name="CustomShape 2"/>
          <p:cNvSpPr/>
          <p:nvPr/>
        </p:nvSpPr>
        <p:spPr>
          <a:xfrm>
            <a:off x="713160" y="1937160"/>
            <a:ext cx="3941640" cy="156348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1600" spc="-1" strike="noStrike">
                <a:solidFill>
                  <a:srgbClr val="ffffff"/>
                </a:solidFill>
                <a:latin typeface="Roboto"/>
                <a:ea typeface="Roboto"/>
              </a:rPr>
              <a:t>Staking and Governance: </a:t>
            </a:r>
            <a:endParaRPr b="0" lang="en-US" sz="1600" spc="-1" strike="noStrike">
              <a:latin typeface="Arial"/>
            </a:endParaRPr>
          </a:p>
          <a:p>
            <a:pPr>
              <a:lnSpc>
                <a:spcPct val="100000"/>
              </a:lnSpc>
              <a:tabLst>
                <a:tab algn="l" pos="0"/>
              </a:tabLst>
            </a:pP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ADA holders can participate in staking, where they can delegate</a:t>
            </a: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their ADA to a pool to help secure the network and earn rewards.</a:t>
            </a:r>
            <a:endParaRPr b="0" lang="en-US" sz="1600" spc="-1" strike="noStrike">
              <a:latin typeface="Arial"/>
            </a:endParaRPr>
          </a:p>
          <a:p>
            <a:pPr>
              <a:lnSpc>
                <a:spcPct val="100000"/>
              </a:lnSpc>
              <a:tabLst>
                <a:tab algn="l" pos="0"/>
              </a:tabLst>
            </a:pP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Cardano also has a treasury system called Project Catalyst, which allows the community to propose and vote on projects to be funded.</a:t>
            </a:r>
            <a:endParaRPr b="0" lang="en-US" sz="1600" spc="-1" strike="noStrike">
              <a:latin typeface="Arial"/>
            </a:endParaRPr>
          </a:p>
        </p:txBody>
      </p:sp>
      <p:sp>
        <p:nvSpPr>
          <p:cNvPr id="303" name="CustomShape 3"/>
          <p:cNvSpPr/>
          <p:nvPr/>
        </p:nvSpPr>
        <p:spPr>
          <a:xfrm>
            <a:off x="5310720" y="1145880"/>
            <a:ext cx="3090960" cy="3004560"/>
          </a:xfrm>
          <a:prstGeom prst="ellipse">
            <a:avLst/>
          </a:prstGeom>
          <a:blipFill rotWithShape="0">
            <a:blip r:embed="rId1"/>
            <a:stretch>
              <a:fillRect l="0" t="1395" r="0" b="1395"/>
            </a:stretch>
          </a:blip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CustomShape 1"/>
          <p:cNvSpPr/>
          <p:nvPr/>
        </p:nvSpPr>
        <p:spPr>
          <a:xfrm>
            <a:off x="713160" y="487440"/>
            <a:ext cx="7716960" cy="57204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3200" spc="-1" strike="noStrike">
                <a:solidFill>
                  <a:srgbClr val="ffffff"/>
                </a:solidFill>
                <a:latin typeface="Poppins Black"/>
                <a:ea typeface="Poppins Black"/>
              </a:rPr>
              <a:t>Some key aspects of Cardano:</a:t>
            </a:r>
            <a:endParaRPr b="0" lang="en-US" sz="3200" spc="-1" strike="noStrike">
              <a:latin typeface="Arial"/>
            </a:endParaRPr>
          </a:p>
        </p:txBody>
      </p:sp>
      <p:sp>
        <p:nvSpPr>
          <p:cNvPr id="305" name="CustomShape 2"/>
          <p:cNvSpPr/>
          <p:nvPr/>
        </p:nvSpPr>
        <p:spPr>
          <a:xfrm>
            <a:off x="713160" y="1937160"/>
            <a:ext cx="3941640" cy="156348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1600" spc="-1" strike="noStrike">
                <a:solidFill>
                  <a:srgbClr val="ffffff"/>
                </a:solidFill>
                <a:latin typeface="Roboto"/>
                <a:ea typeface="Roboto"/>
              </a:rPr>
              <a:t>Smart Contracts:</a:t>
            </a:r>
            <a:endParaRPr b="0" lang="en-US" sz="1600" spc="-1" strike="noStrike">
              <a:latin typeface="Arial"/>
            </a:endParaRPr>
          </a:p>
          <a:p>
            <a:pPr>
              <a:lnSpc>
                <a:spcPct val="100000"/>
              </a:lnSpc>
              <a:tabLst>
                <a:tab algn="l" pos="0"/>
              </a:tabLst>
            </a:pP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Cardano's development includes the introduction of a smart contract</a:t>
            </a: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platform called Plutus. </a:t>
            </a:r>
            <a:endParaRPr b="0" lang="en-US" sz="1600" spc="-1" strike="noStrike">
              <a:latin typeface="Arial"/>
            </a:endParaRPr>
          </a:p>
          <a:p>
            <a:pPr>
              <a:lnSpc>
                <a:spcPct val="100000"/>
              </a:lnSpc>
              <a:tabLst>
                <a:tab algn="l" pos="0"/>
              </a:tabLst>
            </a:pP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It is designed to be secure and flexible, allowing developers to create decentralized applications (DApps) and execute smart contracts on the Cardano blockchain.</a:t>
            </a:r>
            <a:endParaRPr b="0" lang="en-US" sz="1600" spc="-1" strike="noStrike">
              <a:latin typeface="Arial"/>
            </a:endParaRPr>
          </a:p>
        </p:txBody>
      </p:sp>
      <p:sp>
        <p:nvSpPr>
          <p:cNvPr id="306" name="CustomShape 3"/>
          <p:cNvSpPr/>
          <p:nvPr/>
        </p:nvSpPr>
        <p:spPr>
          <a:xfrm>
            <a:off x="5310720" y="1145880"/>
            <a:ext cx="3090960" cy="3004560"/>
          </a:xfrm>
          <a:prstGeom prst="ellipse">
            <a:avLst/>
          </a:prstGeom>
          <a:blipFill rotWithShape="0">
            <a:blip r:embed="rId1"/>
            <a:stretch>
              <a:fillRect l="0" t="1395" r="0" b="1395"/>
            </a:stretch>
          </a:blip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CustomShape 1"/>
          <p:cNvSpPr/>
          <p:nvPr/>
        </p:nvSpPr>
        <p:spPr>
          <a:xfrm>
            <a:off x="5312520" y="1069200"/>
            <a:ext cx="3090960" cy="3004560"/>
          </a:xfrm>
          <a:prstGeom prst="ellipse">
            <a:avLst/>
          </a:prstGeom>
          <a:blipFill rotWithShape="0">
            <a:blip r:embed="rId1"/>
            <a:stretch>
              <a:fillRect l="0" t="1395" r="0" b="1395"/>
            </a:stretch>
          </a:blipFill>
          <a:ln>
            <a:noFill/>
          </a:ln>
        </p:spPr>
        <p:style>
          <a:lnRef idx="0"/>
          <a:fillRef idx="0"/>
          <a:effectRef idx="0"/>
          <a:fontRef idx="minor"/>
        </p:style>
      </p:sp>
      <p:sp>
        <p:nvSpPr>
          <p:cNvPr id="255" name="CustomShape 2"/>
          <p:cNvSpPr/>
          <p:nvPr/>
        </p:nvSpPr>
        <p:spPr>
          <a:xfrm>
            <a:off x="731520" y="1645920"/>
            <a:ext cx="4480200" cy="27961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latin typeface="Arial"/>
              </a:rPr>
              <a:t>If a central entity crashes or misuses information, the whole system is compromised.</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latin typeface="Arial"/>
              </a:rPr>
              <a:t>Decentralization distributes decision making power across entities instead of a single authority.</a:t>
            </a:r>
            <a:endParaRPr b="0" lang="en-US" sz="1800" spc="-1" strike="noStrike">
              <a:latin typeface="Arial"/>
            </a:endParaRPr>
          </a:p>
        </p:txBody>
      </p:sp>
      <p:sp>
        <p:nvSpPr>
          <p:cNvPr id="256" name="CustomShape 3"/>
          <p:cNvSpPr/>
          <p:nvPr/>
        </p:nvSpPr>
        <p:spPr>
          <a:xfrm>
            <a:off x="2259720" y="548640"/>
            <a:ext cx="3978000" cy="620640"/>
          </a:xfrm>
          <a:prstGeom prst="rect">
            <a:avLst/>
          </a:prstGeom>
          <a:noFill/>
          <a:ln>
            <a:noFill/>
          </a:ln>
        </p:spPr>
        <p:style>
          <a:lnRef idx="0"/>
          <a:fillRef idx="0"/>
          <a:effectRef idx="0"/>
          <a:fontRef idx="minor"/>
        </p:style>
        <p:txBody>
          <a:bodyPr lIns="90000" rIns="90000" tIns="45000" bIns="45000">
            <a:noAutofit/>
          </a:bodyPr>
          <a:p>
            <a:pPr>
              <a:lnSpc>
                <a:spcPct val="100000"/>
              </a:lnSpc>
              <a:tabLst>
                <a:tab algn="l" pos="0"/>
              </a:tabLst>
            </a:pPr>
            <a:r>
              <a:rPr b="0" lang="en" sz="1800" spc="-1" strike="noStrike">
                <a:solidFill>
                  <a:srgbClr val="ffffff"/>
                </a:solidFill>
                <a:latin typeface="Roboto"/>
                <a:ea typeface="Roboto"/>
              </a:rPr>
              <a:t>Why do we need decentralized systems?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CustomShape 1"/>
          <p:cNvSpPr/>
          <p:nvPr/>
        </p:nvSpPr>
        <p:spPr>
          <a:xfrm>
            <a:off x="713160" y="487440"/>
            <a:ext cx="7716960" cy="57204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3200" spc="-1" strike="noStrike">
                <a:solidFill>
                  <a:srgbClr val="ffffff"/>
                </a:solidFill>
                <a:latin typeface="Poppins Black"/>
                <a:ea typeface="Poppins Black"/>
              </a:rPr>
              <a:t>Some key aspects of Cardano:</a:t>
            </a:r>
            <a:endParaRPr b="0" lang="en-US" sz="3200" spc="-1" strike="noStrike">
              <a:latin typeface="Arial"/>
            </a:endParaRPr>
          </a:p>
        </p:txBody>
      </p:sp>
      <p:sp>
        <p:nvSpPr>
          <p:cNvPr id="308" name="CustomShape 2"/>
          <p:cNvSpPr/>
          <p:nvPr/>
        </p:nvSpPr>
        <p:spPr>
          <a:xfrm>
            <a:off x="713160" y="1937160"/>
            <a:ext cx="3941640" cy="156348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1600" spc="-1" strike="noStrike">
                <a:solidFill>
                  <a:srgbClr val="ffffff"/>
                </a:solidFill>
                <a:latin typeface="Roboto"/>
                <a:ea typeface="Roboto"/>
              </a:rPr>
              <a:t>Decentralization:</a:t>
            </a:r>
            <a:endParaRPr b="0" lang="en-US" sz="1600" spc="-1" strike="noStrike">
              <a:latin typeface="Arial"/>
            </a:endParaRPr>
          </a:p>
          <a:p>
            <a:pPr>
              <a:lnSpc>
                <a:spcPct val="100000"/>
              </a:lnSpc>
              <a:tabLst>
                <a:tab algn="l" pos="0"/>
              </a:tabLst>
            </a:pP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Cardano aims to be a decentralized and community-driven platform,</a:t>
            </a: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with the goal of minimizing the concentration of power and control.</a:t>
            </a:r>
            <a:endParaRPr b="0" lang="en-US" sz="1600" spc="-1" strike="noStrike">
              <a:latin typeface="Arial"/>
            </a:endParaRPr>
          </a:p>
        </p:txBody>
      </p:sp>
      <p:sp>
        <p:nvSpPr>
          <p:cNvPr id="309" name="CustomShape 3"/>
          <p:cNvSpPr/>
          <p:nvPr/>
        </p:nvSpPr>
        <p:spPr>
          <a:xfrm>
            <a:off x="5310720" y="1145880"/>
            <a:ext cx="3090960" cy="3004560"/>
          </a:xfrm>
          <a:prstGeom prst="ellipse">
            <a:avLst/>
          </a:prstGeom>
          <a:blipFill rotWithShape="0">
            <a:blip r:embed="rId1"/>
            <a:stretch>
              <a:fillRect l="0" t="1395" r="0" b="1395"/>
            </a:stretch>
          </a:blip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CustomShape 1"/>
          <p:cNvSpPr/>
          <p:nvPr/>
        </p:nvSpPr>
        <p:spPr>
          <a:xfrm>
            <a:off x="713160" y="487440"/>
            <a:ext cx="7716960" cy="57204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3200" spc="-1" strike="noStrike">
                <a:solidFill>
                  <a:srgbClr val="ffffff"/>
                </a:solidFill>
                <a:latin typeface="Poppins Black"/>
                <a:ea typeface="Poppins Black"/>
              </a:rPr>
              <a:t>Some key aspects of Cardano:</a:t>
            </a:r>
            <a:endParaRPr b="0" lang="en-US" sz="3200" spc="-1" strike="noStrike">
              <a:latin typeface="Arial"/>
            </a:endParaRPr>
          </a:p>
        </p:txBody>
      </p:sp>
      <p:sp>
        <p:nvSpPr>
          <p:cNvPr id="311" name="CustomShape 2"/>
          <p:cNvSpPr/>
          <p:nvPr/>
        </p:nvSpPr>
        <p:spPr>
          <a:xfrm>
            <a:off x="713160" y="1937160"/>
            <a:ext cx="3941640" cy="156348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1600" spc="-1" strike="noStrike">
                <a:solidFill>
                  <a:srgbClr val="ffffff"/>
                </a:solidFill>
                <a:latin typeface="Roboto"/>
                <a:ea typeface="Roboto"/>
              </a:rPr>
              <a:t>Interoperability: </a:t>
            </a:r>
            <a:endParaRPr b="0" lang="en-US" sz="1600" spc="-1" strike="noStrike">
              <a:latin typeface="Arial"/>
            </a:endParaRPr>
          </a:p>
          <a:p>
            <a:pPr>
              <a:lnSpc>
                <a:spcPct val="100000"/>
              </a:lnSpc>
              <a:tabLst>
                <a:tab algn="l" pos="0"/>
              </a:tabLst>
            </a:pP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Cardano is designed to be interoperable with other blockchains and legacy financial systems. It aims to provide a bridge for assets and information to flow between different networks and ecosystems.</a:t>
            </a:r>
            <a:endParaRPr b="0" lang="en-US" sz="1600" spc="-1" strike="noStrike">
              <a:latin typeface="Arial"/>
            </a:endParaRPr>
          </a:p>
        </p:txBody>
      </p:sp>
      <p:sp>
        <p:nvSpPr>
          <p:cNvPr id="312" name="CustomShape 3"/>
          <p:cNvSpPr/>
          <p:nvPr/>
        </p:nvSpPr>
        <p:spPr>
          <a:xfrm>
            <a:off x="5310720" y="1145880"/>
            <a:ext cx="3090960" cy="3004560"/>
          </a:xfrm>
          <a:prstGeom prst="ellipse">
            <a:avLst/>
          </a:prstGeom>
          <a:blipFill rotWithShape="0">
            <a:blip r:embed="rId1"/>
            <a:stretch>
              <a:fillRect l="0" t="1395" r="0" b="1395"/>
            </a:stretch>
          </a:blip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CustomShape 1"/>
          <p:cNvSpPr/>
          <p:nvPr/>
        </p:nvSpPr>
        <p:spPr>
          <a:xfrm>
            <a:off x="713160" y="487440"/>
            <a:ext cx="7716960" cy="57204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3200" spc="-1" strike="noStrike">
                <a:solidFill>
                  <a:srgbClr val="ffffff"/>
                </a:solidFill>
                <a:latin typeface="Poppins Black"/>
                <a:ea typeface="Poppins Black"/>
              </a:rPr>
              <a:t>Some key aspects of Cardano:</a:t>
            </a:r>
            <a:endParaRPr b="0" lang="en-US" sz="3200" spc="-1" strike="noStrike">
              <a:latin typeface="Arial"/>
            </a:endParaRPr>
          </a:p>
        </p:txBody>
      </p:sp>
      <p:sp>
        <p:nvSpPr>
          <p:cNvPr id="314" name="CustomShape 2"/>
          <p:cNvSpPr/>
          <p:nvPr/>
        </p:nvSpPr>
        <p:spPr>
          <a:xfrm>
            <a:off x="713160" y="1937160"/>
            <a:ext cx="3941640" cy="156348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1600" spc="-1" strike="noStrike">
                <a:solidFill>
                  <a:srgbClr val="ffffff"/>
                </a:solidFill>
                <a:latin typeface="Roboto"/>
                <a:ea typeface="Roboto"/>
              </a:rPr>
              <a:t>Layered Architecture: </a:t>
            </a:r>
            <a:endParaRPr b="0" lang="en-US" sz="1600" spc="-1" strike="noStrike">
              <a:latin typeface="Arial"/>
            </a:endParaRPr>
          </a:p>
          <a:p>
            <a:pPr>
              <a:lnSpc>
                <a:spcPct val="100000"/>
              </a:lnSpc>
              <a:tabLst>
                <a:tab algn="l" pos="0"/>
              </a:tabLst>
            </a:pP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Cardano is designed with a layered architecture, separating its</a:t>
            </a: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settlement layer from its computation layer. The settlement layer is used for transferring</a:t>
            </a: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ADA, the platform's native cryptocurrency, while the computation layer is intended for</a:t>
            </a: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smart contracts and other applications.</a:t>
            </a:r>
            <a:endParaRPr b="0" lang="en-US" sz="1600" spc="-1" strike="noStrike">
              <a:latin typeface="Arial"/>
            </a:endParaRPr>
          </a:p>
        </p:txBody>
      </p:sp>
      <p:sp>
        <p:nvSpPr>
          <p:cNvPr id="315" name="CustomShape 3"/>
          <p:cNvSpPr/>
          <p:nvPr/>
        </p:nvSpPr>
        <p:spPr>
          <a:xfrm>
            <a:off x="5310720" y="1145880"/>
            <a:ext cx="3090960" cy="3004560"/>
          </a:xfrm>
          <a:prstGeom prst="ellipse">
            <a:avLst/>
          </a:prstGeom>
          <a:blipFill rotWithShape="0">
            <a:blip r:embed="rId1"/>
            <a:stretch>
              <a:fillRect l="0" t="1395" r="0" b="1395"/>
            </a:stretch>
          </a:blip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CustomShape 1"/>
          <p:cNvSpPr/>
          <p:nvPr/>
        </p:nvSpPr>
        <p:spPr>
          <a:xfrm>
            <a:off x="713160" y="487440"/>
            <a:ext cx="7716960" cy="57204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3200" spc="-1" strike="noStrike">
                <a:solidFill>
                  <a:srgbClr val="ffffff"/>
                </a:solidFill>
                <a:latin typeface="Poppins Black"/>
                <a:ea typeface="Poppins Black"/>
              </a:rPr>
              <a:t>Cardano</a:t>
            </a:r>
            <a:endParaRPr b="0" lang="en-US" sz="3200" spc="-1" strike="noStrike">
              <a:latin typeface="Arial"/>
            </a:endParaRPr>
          </a:p>
        </p:txBody>
      </p:sp>
      <p:sp>
        <p:nvSpPr>
          <p:cNvPr id="317" name="CustomShape 2"/>
          <p:cNvSpPr/>
          <p:nvPr/>
        </p:nvSpPr>
        <p:spPr>
          <a:xfrm>
            <a:off x="713160" y="1937160"/>
            <a:ext cx="3941640" cy="156348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1600" spc="-1" strike="noStrike">
                <a:solidFill>
                  <a:srgbClr val="ffffff"/>
                </a:solidFill>
                <a:latin typeface="Roboto"/>
                <a:ea typeface="Roboto"/>
              </a:rPr>
              <a:t>Cardano combines Bitcoins’s utxo model with the ability to handle smart contracts into an</a:t>
            </a: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extended unspent transaction output(EUTXO) accounting model.</a:t>
            </a:r>
            <a:endParaRPr b="0" lang="en-US" sz="1600" spc="-1" strike="noStrike">
              <a:latin typeface="Arial"/>
            </a:endParaRPr>
          </a:p>
          <a:p>
            <a:pPr>
              <a:lnSpc>
                <a:spcPct val="100000"/>
              </a:lnSpc>
              <a:tabLst>
                <a:tab algn="l" pos="0"/>
              </a:tabLst>
            </a:pP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The adoption of eutxo facilitates</a:t>
            </a: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the implementation of smart contracts into the cardano chain.</a:t>
            </a:r>
            <a:endParaRPr b="0" lang="en-US" sz="1600" spc="-1" strike="noStrike">
              <a:latin typeface="Arial"/>
            </a:endParaRPr>
          </a:p>
        </p:txBody>
      </p:sp>
      <p:sp>
        <p:nvSpPr>
          <p:cNvPr id="318" name="CustomShape 3"/>
          <p:cNvSpPr/>
          <p:nvPr/>
        </p:nvSpPr>
        <p:spPr>
          <a:xfrm>
            <a:off x="5310720" y="1145880"/>
            <a:ext cx="3090960" cy="3004560"/>
          </a:xfrm>
          <a:prstGeom prst="ellipse">
            <a:avLst/>
          </a:prstGeom>
          <a:blipFill rotWithShape="0">
            <a:blip r:embed="rId1"/>
            <a:stretch>
              <a:fillRect l="0" t="1395" r="0" b="1395"/>
            </a:stretch>
          </a:blip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CustomShape 1"/>
          <p:cNvSpPr/>
          <p:nvPr/>
        </p:nvSpPr>
        <p:spPr>
          <a:xfrm>
            <a:off x="713160" y="487440"/>
            <a:ext cx="7716960" cy="57204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3200" spc="-1" strike="noStrike">
                <a:solidFill>
                  <a:srgbClr val="ffffff"/>
                </a:solidFill>
                <a:latin typeface="Poppins Black"/>
                <a:ea typeface="Poppins Black"/>
              </a:rPr>
              <a:t>Plutus Core</a:t>
            </a:r>
            <a:endParaRPr b="0" lang="en-US" sz="3200" spc="-1" strike="noStrike">
              <a:latin typeface="Arial"/>
            </a:endParaRPr>
          </a:p>
        </p:txBody>
      </p:sp>
      <p:sp>
        <p:nvSpPr>
          <p:cNvPr id="320" name="CustomShape 2"/>
          <p:cNvSpPr/>
          <p:nvPr/>
        </p:nvSpPr>
        <p:spPr>
          <a:xfrm>
            <a:off x="713160" y="1937160"/>
            <a:ext cx="3941640" cy="156348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1600" spc="-1" strike="noStrike">
                <a:solidFill>
                  <a:srgbClr val="ffffff"/>
                </a:solidFill>
                <a:latin typeface="Roboto"/>
                <a:ea typeface="Roboto"/>
              </a:rPr>
              <a:t>The implementation of Eutxo includes two key elements that differentiates it from an account</a:t>
            </a: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model: script and data</a:t>
            </a: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scripts require a definite, well-specified scripting language, and it is also important to define the</a:t>
            </a: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type of data attached to outputs and used as redeemers.</a:t>
            </a: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Redeemer data is a simple data type that can be easily defined in haskell.</a:t>
            </a:r>
            <a:endParaRPr b="0" lang="en-US" sz="1600" spc="-1" strike="noStrike">
              <a:latin typeface="Arial"/>
            </a:endParaRPr>
          </a:p>
        </p:txBody>
      </p:sp>
      <p:sp>
        <p:nvSpPr>
          <p:cNvPr id="321" name="CustomShape 3"/>
          <p:cNvSpPr/>
          <p:nvPr/>
        </p:nvSpPr>
        <p:spPr>
          <a:xfrm>
            <a:off x="5310720" y="1145880"/>
            <a:ext cx="3090960" cy="3004560"/>
          </a:xfrm>
          <a:prstGeom prst="ellipse">
            <a:avLst/>
          </a:prstGeom>
          <a:blipFill rotWithShape="0">
            <a:blip r:embed="rId1"/>
            <a:stretch>
              <a:fillRect l="0" t="1395" r="0" b="1395"/>
            </a:stretch>
          </a:blip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CustomShape 1"/>
          <p:cNvSpPr/>
          <p:nvPr/>
        </p:nvSpPr>
        <p:spPr>
          <a:xfrm>
            <a:off x="713160" y="487440"/>
            <a:ext cx="7716960" cy="57204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3200" spc="-1" strike="noStrike">
                <a:solidFill>
                  <a:srgbClr val="ffffff"/>
                </a:solidFill>
                <a:latin typeface="Poppins Black"/>
                <a:ea typeface="Poppins Black"/>
              </a:rPr>
              <a:t>Plutus Core</a:t>
            </a:r>
            <a:endParaRPr b="0" lang="en-US" sz="3200" spc="-1" strike="noStrike">
              <a:latin typeface="Arial"/>
            </a:endParaRPr>
          </a:p>
        </p:txBody>
      </p:sp>
      <p:sp>
        <p:nvSpPr>
          <p:cNvPr id="323" name="CustomShape 2"/>
          <p:cNvSpPr/>
          <p:nvPr/>
        </p:nvSpPr>
        <p:spPr>
          <a:xfrm>
            <a:off x="713160" y="1280160"/>
            <a:ext cx="3941640" cy="222048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1600" spc="-1" strike="noStrike">
                <a:solidFill>
                  <a:srgbClr val="ffffff"/>
                </a:solidFill>
                <a:latin typeface="Roboto"/>
                <a:ea typeface="Roboto"/>
              </a:rPr>
              <a:t>Plutus core, Cardano scripting language, provides these two elements. It is a simple and functional language similar to haskell. Indeeed, a large subset of haskell can be used to write plutus core scripts. </a:t>
            </a:r>
            <a:endParaRPr b="0" lang="en-US" sz="1600" spc="-1" strike="noStrike">
              <a:latin typeface="Arial"/>
            </a:endParaRPr>
          </a:p>
          <a:p>
            <a:pPr>
              <a:lnSpc>
                <a:spcPct val="100000"/>
              </a:lnSpc>
              <a:tabLst>
                <a:tab algn="l" pos="0"/>
              </a:tabLst>
            </a:pP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Developers do not write any plutus core code. A haskell compiler plug-in generates all plutus core scripts.</a:t>
            </a:r>
            <a:endParaRPr b="0" lang="en-US" sz="1600" spc="-1" strike="noStrike">
              <a:latin typeface="Arial"/>
            </a:endParaRPr>
          </a:p>
          <a:p>
            <a:pPr>
              <a:lnSpc>
                <a:spcPct val="100000"/>
              </a:lnSpc>
              <a:tabLst>
                <a:tab algn="l" pos="0"/>
              </a:tabLst>
            </a:pP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UTXO + Contract script + Data</a:t>
            </a:r>
            <a:endParaRPr b="0" lang="en-US" sz="1600" spc="-1" strike="noStrike">
              <a:latin typeface="Arial"/>
            </a:endParaRPr>
          </a:p>
        </p:txBody>
      </p:sp>
      <p:sp>
        <p:nvSpPr>
          <p:cNvPr id="324" name="CustomShape 3"/>
          <p:cNvSpPr/>
          <p:nvPr/>
        </p:nvSpPr>
        <p:spPr>
          <a:xfrm>
            <a:off x="5310720" y="1145880"/>
            <a:ext cx="3090960" cy="3004560"/>
          </a:xfrm>
          <a:prstGeom prst="ellipse">
            <a:avLst/>
          </a:prstGeom>
          <a:blipFill rotWithShape="0">
            <a:blip r:embed="rId1"/>
            <a:stretch>
              <a:fillRect l="0" t="1395" r="0" b="1395"/>
            </a:stretch>
          </a:blip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CustomShape 1"/>
          <p:cNvSpPr/>
          <p:nvPr/>
        </p:nvSpPr>
        <p:spPr>
          <a:xfrm>
            <a:off x="713160" y="487440"/>
            <a:ext cx="7716960" cy="57204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3200" spc="-1" strike="noStrike">
                <a:solidFill>
                  <a:srgbClr val="ffffff"/>
                </a:solidFill>
                <a:latin typeface="Poppins Black"/>
                <a:ea typeface="Poppins Black"/>
              </a:rPr>
              <a:t>How does the EUTXO model extend UTXO?</a:t>
            </a:r>
            <a:endParaRPr b="0" lang="en-US" sz="3200" spc="-1" strike="noStrike">
              <a:latin typeface="Arial"/>
            </a:endParaRPr>
          </a:p>
        </p:txBody>
      </p:sp>
      <p:sp>
        <p:nvSpPr>
          <p:cNvPr id="326" name="CustomShape 2"/>
          <p:cNvSpPr/>
          <p:nvPr/>
        </p:nvSpPr>
        <p:spPr>
          <a:xfrm>
            <a:off x="713160" y="1554480"/>
            <a:ext cx="3941640" cy="194616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1600" spc="-1" strike="noStrike">
                <a:solidFill>
                  <a:srgbClr val="ffffff"/>
                </a:solidFill>
                <a:latin typeface="Roboto"/>
                <a:ea typeface="Roboto"/>
              </a:rPr>
              <a:t>it generalizes the concept of address by using the lock-and key analogy. Instead of restricting locks to public keys and keys to signatures, address in the eutxo model can contain arbitrary logic in the form of scripts.</a:t>
            </a:r>
            <a:endParaRPr b="0" lang="en-US" sz="1600" spc="-1" strike="noStrike">
              <a:latin typeface="Arial"/>
            </a:endParaRPr>
          </a:p>
          <a:p>
            <a:pPr>
              <a:lnSpc>
                <a:spcPct val="100000"/>
              </a:lnSpc>
              <a:tabLst>
                <a:tab algn="l" pos="0"/>
              </a:tabLst>
            </a:pP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The second difference between utxo and eutxo is that ouptus can carry almost arbitrary data in addition to an address and value. This makes scripts much more powerful by allowing them to carry state.</a:t>
            </a:r>
            <a:endParaRPr b="0" lang="en-US" sz="1600" spc="-1" strike="noStrike">
              <a:latin typeface="Arial"/>
            </a:endParaRPr>
          </a:p>
        </p:txBody>
      </p:sp>
      <p:sp>
        <p:nvSpPr>
          <p:cNvPr id="327" name="CustomShape 3"/>
          <p:cNvSpPr/>
          <p:nvPr/>
        </p:nvSpPr>
        <p:spPr>
          <a:xfrm>
            <a:off x="5310720" y="1145880"/>
            <a:ext cx="3090960" cy="3004560"/>
          </a:xfrm>
          <a:prstGeom prst="ellipse">
            <a:avLst/>
          </a:prstGeom>
          <a:blipFill rotWithShape="0">
            <a:blip r:embed="rId1"/>
            <a:stretch>
              <a:fillRect l="0" t="1395" r="0" b="1395"/>
            </a:stretch>
          </a:blip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CustomShape 1"/>
          <p:cNvSpPr/>
          <p:nvPr/>
        </p:nvSpPr>
        <p:spPr>
          <a:xfrm>
            <a:off x="713160" y="487440"/>
            <a:ext cx="7716960" cy="60948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3200" spc="-1" strike="noStrike">
                <a:solidFill>
                  <a:srgbClr val="ffffff"/>
                </a:solidFill>
                <a:latin typeface="Poppins Black"/>
                <a:ea typeface="Poppins Black"/>
              </a:rPr>
              <a:t>EUTXO as a springboard to scale Cardano in 2022</a:t>
            </a:r>
            <a:endParaRPr b="0" lang="en-US" sz="3200" spc="-1" strike="noStrike">
              <a:latin typeface="Arial"/>
            </a:endParaRPr>
          </a:p>
        </p:txBody>
      </p:sp>
      <p:sp>
        <p:nvSpPr>
          <p:cNvPr id="329" name="CustomShape 2"/>
          <p:cNvSpPr/>
          <p:nvPr/>
        </p:nvSpPr>
        <p:spPr>
          <a:xfrm>
            <a:off x="713160" y="2011680"/>
            <a:ext cx="3941640" cy="148896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1600" spc="-1" strike="noStrike">
                <a:solidFill>
                  <a:srgbClr val="ffffff"/>
                </a:solidFill>
                <a:latin typeface="Roboto"/>
                <a:ea typeface="Roboto"/>
              </a:rPr>
              <a:t>* Reference inputs(CIP-0031)- plutus scripts can inspect transaction inputs without needing to</a:t>
            </a: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spend them. This means that it is not necessary to create utxos simply to inspect the information</a:t>
            </a: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held by an input.</a:t>
            </a:r>
            <a:endParaRPr b="0" lang="en-US" sz="1600" spc="-1" strike="noStrike">
              <a:latin typeface="Arial"/>
            </a:endParaRPr>
          </a:p>
        </p:txBody>
      </p:sp>
      <p:sp>
        <p:nvSpPr>
          <p:cNvPr id="330" name="CustomShape 3"/>
          <p:cNvSpPr/>
          <p:nvPr/>
        </p:nvSpPr>
        <p:spPr>
          <a:xfrm>
            <a:off x="5138280" y="1554480"/>
            <a:ext cx="3090960" cy="3004560"/>
          </a:xfrm>
          <a:prstGeom prst="ellipse">
            <a:avLst/>
          </a:prstGeom>
          <a:blipFill rotWithShape="0">
            <a:blip r:embed="rId1"/>
            <a:stretch>
              <a:fillRect l="0" t="1395" r="0" b="1395"/>
            </a:stretch>
          </a:blip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CustomShape 1"/>
          <p:cNvSpPr/>
          <p:nvPr/>
        </p:nvSpPr>
        <p:spPr>
          <a:xfrm>
            <a:off x="713160" y="487440"/>
            <a:ext cx="7716960" cy="60948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3200" spc="-1" strike="noStrike">
                <a:solidFill>
                  <a:srgbClr val="ffffff"/>
                </a:solidFill>
                <a:latin typeface="Poppins Black"/>
                <a:ea typeface="Poppins Black"/>
              </a:rPr>
              <a:t>EUTXO as a springboard to scale Cardano in 2022</a:t>
            </a:r>
            <a:endParaRPr b="0" lang="en-US" sz="3200" spc="-1" strike="noStrike">
              <a:latin typeface="Arial"/>
            </a:endParaRPr>
          </a:p>
        </p:txBody>
      </p:sp>
      <p:sp>
        <p:nvSpPr>
          <p:cNvPr id="332" name="CustomShape 2"/>
          <p:cNvSpPr/>
          <p:nvPr/>
        </p:nvSpPr>
        <p:spPr>
          <a:xfrm>
            <a:off x="4104720" y="2011680"/>
            <a:ext cx="3941640" cy="148896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1600" spc="-1" strike="noStrike">
                <a:solidFill>
                  <a:srgbClr val="ffffff"/>
                </a:solidFill>
                <a:latin typeface="Roboto"/>
                <a:ea typeface="Roboto"/>
              </a:rPr>
              <a:t>* Plutus Datums(CIP-0032)- Datums can be attached directly to outputs instead of datum hashes.</a:t>
            </a: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This simplifies how datums are used, as a user can see the actual datum rather than having to supply</a:t>
            </a: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the datum that matches the given hash</a:t>
            </a:r>
            <a:endParaRPr b="0" lang="en-US" sz="1600" spc="-1" strike="noStrike">
              <a:latin typeface="Arial"/>
            </a:endParaRPr>
          </a:p>
        </p:txBody>
      </p:sp>
      <p:sp>
        <p:nvSpPr>
          <p:cNvPr id="333" name="CustomShape 3"/>
          <p:cNvSpPr/>
          <p:nvPr/>
        </p:nvSpPr>
        <p:spPr>
          <a:xfrm>
            <a:off x="548640" y="1658520"/>
            <a:ext cx="3090960" cy="3004560"/>
          </a:xfrm>
          <a:prstGeom prst="ellipse">
            <a:avLst/>
          </a:prstGeom>
          <a:blipFill rotWithShape="0">
            <a:blip r:embed="rId1"/>
            <a:stretch>
              <a:fillRect l="0" t="1395" r="0" b="1395"/>
            </a:stretch>
          </a:blip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CustomShape 1"/>
          <p:cNvSpPr/>
          <p:nvPr/>
        </p:nvSpPr>
        <p:spPr>
          <a:xfrm>
            <a:off x="713160" y="487440"/>
            <a:ext cx="7716960" cy="60948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3200" spc="-1" strike="noStrike">
                <a:solidFill>
                  <a:srgbClr val="ffffff"/>
                </a:solidFill>
                <a:latin typeface="Poppins Black"/>
                <a:ea typeface="Poppins Black"/>
              </a:rPr>
              <a:t>EUTXO as a springboard to scale Cardano in 2022</a:t>
            </a:r>
            <a:endParaRPr b="0" lang="en-US" sz="3200" spc="-1" strike="noStrike">
              <a:latin typeface="Arial"/>
            </a:endParaRPr>
          </a:p>
        </p:txBody>
      </p:sp>
      <p:sp>
        <p:nvSpPr>
          <p:cNvPr id="335" name="CustomShape 2"/>
          <p:cNvSpPr/>
          <p:nvPr/>
        </p:nvSpPr>
        <p:spPr>
          <a:xfrm>
            <a:off x="713160" y="2011680"/>
            <a:ext cx="3941640" cy="148896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1600" spc="-1" strike="noStrike">
                <a:solidFill>
                  <a:srgbClr val="ffffff"/>
                </a:solidFill>
                <a:latin typeface="Roboto"/>
                <a:ea typeface="Roboto"/>
              </a:rPr>
              <a:t>* Script sharing (CIP-0033) – Plutus Script references can be associated with transaction outputs,</a:t>
            </a: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meaning that they can be recorded on-chain for subsequent reuse. It will not be necessary to supply</a:t>
            </a: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a copy of the script with each transaction, hugely reducing friction for developers.</a:t>
            </a:r>
            <a:endParaRPr b="0" lang="en-US" sz="1600" spc="-1" strike="noStrike">
              <a:latin typeface="Arial"/>
            </a:endParaRPr>
          </a:p>
        </p:txBody>
      </p:sp>
      <p:sp>
        <p:nvSpPr>
          <p:cNvPr id="336" name="CustomShape 3"/>
          <p:cNvSpPr/>
          <p:nvPr/>
        </p:nvSpPr>
        <p:spPr>
          <a:xfrm>
            <a:off x="5229720" y="1658520"/>
            <a:ext cx="3090960" cy="3004560"/>
          </a:xfrm>
          <a:prstGeom prst="ellipse">
            <a:avLst/>
          </a:prstGeom>
          <a:blipFill rotWithShape="0">
            <a:blip r:embed="rId1"/>
            <a:stretch>
              <a:fillRect l="0" t="1395" r="0" b="1395"/>
            </a:stretch>
          </a:blip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CustomShape 1"/>
          <p:cNvSpPr/>
          <p:nvPr/>
        </p:nvSpPr>
        <p:spPr>
          <a:xfrm>
            <a:off x="713160" y="487440"/>
            <a:ext cx="7716960" cy="57204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3200" spc="-1" strike="noStrike">
                <a:solidFill>
                  <a:srgbClr val="ffffff"/>
                </a:solidFill>
                <a:latin typeface="Poppins Black"/>
                <a:ea typeface="Poppins Black"/>
              </a:rPr>
              <a:t>Network Definition</a:t>
            </a:r>
            <a:endParaRPr b="0" lang="en-US" sz="3200" spc="-1" strike="noStrike">
              <a:latin typeface="Arial"/>
            </a:endParaRPr>
          </a:p>
        </p:txBody>
      </p:sp>
      <p:sp>
        <p:nvSpPr>
          <p:cNvPr id="258" name="CustomShape 2"/>
          <p:cNvSpPr/>
          <p:nvPr/>
        </p:nvSpPr>
        <p:spPr>
          <a:xfrm>
            <a:off x="713160" y="1937160"/>
            <a:ext cx="3941640" cy="156348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1600" spc="-1" strike="noStrike">
                <a:solidFill>
                  <a:srgbClr val="ffffff"/>
                </a:solidFill>
                <a:latin typeface="Roboto"/>
                <a:ea typeface="Roboto"/>
              </a:rPr>
              <a:t>Is a system of linked nodes or computers that share resources such as storage, processing</a:t>
            </a: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units, and communication channel bandwidth.</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CustomShape 1"/>
          <p:cNvSpPr/>
          <p:nvPr/>
        </p:nvSpPr>
        <p:spPr>
          <a:xfrm>
            <a:off x="713160" y="487440"/>
            <a:ext cx="7716960" cy="57204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3200" spc="-1" strike="noStrike">
                <a:solidFill>
                  <a:srgbClr val="ffffff"/>
                </a:solidFill>
                <a:latin typeface="Poppins Black"/>
                <a:ea typeface="Poppins Black"/>
              </a:rPr>
              <a:t>Cardano Wallets:</a:t>
            </a:r>
            <a:endParaRPr b="0" lang="en-US" sz="3200" spc="-1" strike="noStrike">
              <a:latin typeface="Arial"/>
            </a:endParaRPr>
          </a:p>
        </p:txBody>
      </p:sp>
      <p:sp>
        <p:nvSpPr>
          <p:cNvPr id="338" name="CustomShape 2"/>
          <p:cNvSpPr/>
          <p:nvPr/>
        </p:nvSpPr>
        <p:spPr>
          <a:xfrm>
            <a:off x="3840480" y="1528200"/>
            <a:ext cx="3941640" cy="158040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1600" spc="-1" strike="noStrike">
                <a:solidFill>
                  <a:srgbClr val="ffffff"/>
                </a:solidFill>
                <a:latin typeface="Roboto"/>
                <a:ea typeface="Roboto"/>
              </a:rPr>
              <a:t>Daedalus:</a:t>
            </a: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Yoroi:</a:t>
            </a: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Nami:</a:t>
            </a: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Eternal:</a:t>
            </a: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Hardware Wallets:</a:t>
            </a:r>
            <a:endParaRPr b="0" lang="en-US" sz="1600" spc="-1" strike="noStrike">
              <a:latin typeface="Arial"/>
            </a:endParaRPr>
          </a:p>
        </p:txBody>
      </p:sp>
      <p:sp>
        <p:nvSpPr>
          <p:cNvPr id="339" name="CustomShape 3"/>
          <p:cNvSpPr/>
          <p:nvPr/>
        </p:nvSpPr>
        <p:spPr>
          <a:xfrm>
            <a:off x="457200" y="1371600"/>
            <a:ext cx="3090960" cy="3004560"/>
          </a:xfrm>
          <a:prstGeom prst="ellipse">
            <a:avLst/>
          </a:prstGeom>
          <a:blipFill rotWithShape="0">
            <a:blip r:embed="rId1"/>
            <a:stretch>
              <a:fillRect l="0" t="1395" r="0" b="1395"/>
            </a:stretch>
          </a:blip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CustomShape 1"/>
          <p:cNvSpPr/>
          <p:nvPr/>
        </p:nvSpPr>
        <p:spPr>
          <a:xfrm>
            <a:off x="713160" y="487440"/>
            <a:ext cx="7716960" cy="57204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3200" spc="-1" strike="noStrike">
                <a:solidFill>
                  <a:srgbClr val="ffffff"/>
                </a:solidFill>
                <a:latin typeface="Poppins Black"/>
                <a:ea typeface="Poppins Black"/>
              </a:rPr>
              <a:t>Cardano Staking</a:t>
            </a:r>
            <a:endParaRPr b="0" lang="en-US" sz="3200" spc="-1" strike="noStrike">
              <a:latin typeface="Arial"/>
            </a:endParaRPr>
          </a:p>
        </p:txBody>
      </p:sp>
      <p:sp>
        <p:nvSpPr>
          <p:cNvPr id="341" name="CustomShape 2"/>
          <p:cNvSpPr/>
          <p:nvPr/>
        </p:nvSpPr>
        <p:spPr>
          <a:xfrm>
            <a:off x="713160" y="1554480"/>
            <a:ext cx="3941640" cy="194616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1600" spc="-1" strike="noStrike">
                <a:solidFill>
                  <a:srgbClr val="ffffff"/>
                </a:solidFill>
                <a:latin typeface="Roboto"/>
                <a:ea typeface="Roboto"/>
              </a:rPr>
              <a:t>Cardano allows users to stake their ADA to participate in the network's PoS consensus mechanism.</a:t>
            </a:r>
            <a:endParaRPr b="0" lang="en-US" sz="1600" spc="-1" strike="noStrike">
              <a:latin typeface="Arial"/>
            </a:endParaRPr>
          </a:p>
          <a:p>
            <a:pPr>
              <a:lnSpc>
                <a:spcPct val="100000"/>
              </a:lnSpc>
              <a:tabLst>
                <a:tab algn="l" pos="0"/>
              </a:tabLst>
            </a:pP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Staking is a process where ADA holders lock up their coins to support the network's security and,</a:t>
            </a: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in return, earn staking rewards.</a:t>
            </a:r>
            <a:endParaRPr b="0" lang="en-US" sz="1600" spc="-1" strike="noStrike">
              <a:latin typeface="Arial"/>
            </a:endParaRPr>
          </a:p>
        </p:txBody>
      </p:sp>
      <p:sp>
        <p:nvSpPr>
          <p:cNvPr id="342" name="CustomShape 3"/>
          <p:cNvSpPr/>
          <p:nvPr/>
        </p:nvSpPr>
        <p:spPr>
          <a:xfrm>
            <a:off x="4955400" y="1201320"/>
            <a:ext cx="3090960" cy="3004560"/>
          </a:xfrm>
          <a:prstGeom prst="ellipse">
            <a:avLst/>
          </a:prstGeom>
          <a:blipFill rotWithShape="0">
            <a:blip r:embed="rId1"/>
            <a:stretch>
              <a:fillRect l="156442" t="2260165" r="-1567474" b="0"/>
            </a:stretch>
          </a:blip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CustomShape 1"/>
          <p:cNvSpPr/>
          <p:nvPr/>
        </p:nvSpPr>
        <p:spPr>
          <a:xfrm>
            <a:off x="713160" y="487440"/>
            <a:ext cx="7716960" cy="57204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3200" spc="-1" strike="noStrike">
                <a:solidFill>
                  <a:srgbClr val="ffffff"/>
                </a:solidFill>
                <a:latin typeface="Poppins Black"/>
                <a:ea typeface="Poppins Black"/>
              </a:rPr>
              <a:t>Governance:</a:t>
            </a:r>
            <a:endParaRPr b="0" lang="en-US" sz="3200" spc="-1" strike="noStrike">
              <a:latin typeface="Arial"/>
            </a:endParaRPr>
          </a:p>
        </p:txBody>
      </p:sp>
      <p:sp>
        <p:nvSpPr>
          <p:cNvPr id="344" name="CustomShape 2"/>
          <p:cNvSpPr/>
          <p:nvPr/>
        </p:nvSpPr>
        <p:spPr>
          <a:xfrm>
            <a:off x="3830400" y="1802520"/>
            <a:ext cx="3941640" cy="194616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1600" spc="-1" strike="noStrike">
                <a:solidFill>
                  <a:srgbClr val="ffffff"/>
                </a:solidFill>
                <a:latin typeface="Roboto"/>
                <a:ea typeface="Roboto"/>
              </a:rPr>
              <a:t>The Cardano community participates in the governance of the network through initiatives like Project Catalyst, which enables community members to propose and vote on projects to be funded by the treasury.</a:t>
            </a:r>
            <a:endParaRPr b="0" lang="en-US" sz="1600" spc="-1" strike="noStrike">
              <a:latin typeface="Arial"/>
            </a:endParaRPr>
          </a:p>
        </p:txBody>
      </p:sp>
      <p:sp>
        <p:nvSpPr>
          <p:cNvPr id="345" name="CustomShape 3"/>
          <p:cNvSpPr/>
          <p:nvPr/>
        </p:nvSpPr>
        <p:spPr>
          <a:xfrm>
            <a:off x="383400" y="1292760"/>
            <a:ext cx="3090960" cy="3004560"/>
          </a:xfrm>
          <a:prstGeom prst="ellipse">
            <a:avLst/>
          </a:prstGeom>
          <a:blipFill rotWithShape="0">
            <a:blip r:embed="rId1"/>
            <a:stretch>
              <a:fillRect l="156442" t="2260165" r="-1567474" b="0"/>
            </a:stretch>
          </a:blip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CustomShape 1"/>
          <p:cNvSpPr/>
          <p:nvPr/>
        </p:nvSpPr>
        <p:spPr>
          <a:xfrm>
            <a:off x="713160" y="487440"/>
            <a:ext cx="7716960" cy="57204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3200" spc="-1" strike="noStrike">
                <a:solidFill>
                  <a:srgbClr val="ffffff"/>
                </a:solidFill>
                <a:latin typeface="Poppins Black"/>
                <a:ea typeface="Poppins Black"/>
              </a:rPr>
              <a:t>Sustainability:</a:t>
            </a:r>
            <a:endParaRPr b="0" lang="en-US" sz="3200" spc="-1" strike="noStrike">
              <a:latin typeface="Arial"/>
            </a:endParaRPr>
          </a:p>
        </p:txBody>
      </p:sp>
      <p:sp>
        <p:nvSpPr>
          <p:cNvPr id="347" name="CustomShape 2"/>
          <p:cNvSpPr/>
          <p:nvPr/>
        </p:nvSpPr>
        <p:spPr>
          <a:xfrm>
            <a:off x="713160" y="1554480"/>
            <a:ext cx="3941640" cy="194616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1600" spc="-1" strike="noStrike">
                <a:solidFill>
                  <a:srgbClr val="ffffff"/>
                </a:solidFill>
                <a:latin typeface="Roboto"/>
                <a:ea typeface="Roboto"/>
              </a:rPr>
              <a:t>Cardano emphasizes long-term sustainability, with a focus on research, development, and gradual improvements to the platform.</a:t>
            </a:r>
            <a:endParaRPr b="0" lang="en-US" sz="1600" spc="-1" strike="noStrike">
              <a:latin typeface="Arial"/>
            </a:endParaRPr>
          </a:p>
        </p:txBody>
      </p:sp>
      <p:sp>
        <p:nvSpPr>
          <p:cNvPr id="348" name="CustomShape 3"/>
          <p:cNvSpPr/>
          <p:nvPr/>
        </p:nvSpPr>
        <p:spPr>
          <a:xfrm>
            <a:off x="5310720" y="1145880"/>
            <a:ext cx="3090960" cy="3004560"/>
          </a:xfrm>
          <a:prstGeom prst="ellipse">
            <a:avLst/>
          </a:prstGeom>
          <a:blipFill rotWithShape="0">
            <a:blip r:embed="rId1"/>
            <a:stretch>
              <a:fillRect l="0" t="1395" r="0" b="1395"/>
            </a:stretch>
          </a:blip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CustomShape 1"/>
          <p:cNvSpPr/>
          <p:nvPr/>
        </p:nvSpPr>
        <p:spPr>
          <a:xfrm>
            <a:off x="895680" y="3140280"/>
            <a:ext cx="7352280" cy="68004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2900" spc="-1" strike="noStrike">
                <a:solidFill>
                  <a:srgbClr val="a3a7ff"/>
                </a:solidFill>
                <a:latin typeface="Poppins Black"/>
                <a:ea typeface="Poppins Black"/>
              </a:rPr>
              <a:t>—</a:t>
            </a:r>
            <a:r>
              <a:rPr b="0" lang="en" sz="2900" spc="-1" strike="noStrike">
                <a:solidFill>
                  <a:srgbClr val="a3a7ff"/>
                </a:solidFill>
                <a:latin typeface="Poppins Black"/>
                <a:ea typeface="Poppins Black"/>
              </a:rPr>
              <a:t>Someone Ancient</a:t>
            </a:r>
            <a:endParaRPr b="0" lang="en-US" sz="2900" spc="-1" strike="noStrike">
              <a:latin typeface="Arial"/>
            </a:endParaRPr>
          </a:p>
        </p:txBody>
      </p:sp>
      <p:sp>
        <p:nvSpPr>
          <p:cNvPr id="350" name="CustomShape 2"/>
          <p:cNvSpPr/>
          <p:nvPr/>
        </p:nvSpPr>
        <p:spPr>
          <a:xfrm>
            <a:off x="896040" y="1322640"/>
            <a:ext cx="7352280" cy="180216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3300" spc="-1" strike="noStrike">
                <a:solidFill>
                  <a:srgbClr val="ffffff"/>
                </a:solidFill>
                <a:latin typeface="Roboto"/>
                <a:ea typeface="Roboto"/>
              </a:rPr>
              <a:t>“</a:t>
            </a:r>
            <a:r>
              <a:rPr b="0" lang="en" sz="3300" spc="-1" strike="noStrike">
                <a:solidFill>
                  <a:srgbClr val="ffffff"/>
                </a:solidFill>
                <a:latin typeface="Roboto"/>
                <a:ea typeface="Roboto"/>
              </a:rPr>
              <a:t>If the Mountain won’t go to Mohammed, then Mohammed must come to the Mountain”</a:t>
            </a:r>
            <a:endParaRPr b="0" lang="en-US" sz="33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CustomShape 1"/>
          <p:cNvSpPr/>
          <p:nvPr/>
        </p:nvSpPr>
        <p:spPr>
          <a:xfrm>
            <a:off x="2492280" y="721080"/>
            <a:ext cx="4158360" cy="106992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7900" spc="-1" strike="noStrike">
                <a:solidFill>
                  <a:srgbClr val="ffffff"/>
                </a:solidFill>
                <a:latin typeface="Poppins Black"/>
                <a:ea typeface="Poppins Black"/>
              </a:rPr>
              <a:t>Thanks</a:t>
            </a:r>
            <a:endParaRPr b="0" lang="en-US" sz="79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CustomShape 1"/>
          <p:cNvSpPr/>
          <p:nvPr/>
        </p:nvSpPr>
        <p:spPr>
          <a:xfrm>
            <a:off x="713160" y="487440"/>
            <a:ext cx="7716960" cy="57204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3200" spc="-1" strike="noStrike">
                <a:solidFill>
                  <a:srgbClr val="ffffff"/>
                </a:solidFill>
                <a:latin typeface="Poppins Black"/>
                <a:ea typeface="Poppins Black"/>
              </a:rPr>
              <a:t>Network Types</a:t>
            </a:r>
            <a:endParaRPr b="0" lang="en-US" sz="3200" spc="-1" strike="noStrike">
              <a:latin typeface="Arial"/>
            </a:endParaRPr>
          </a:p>
        </p:txBody>
      </p:sp>
      <p:sp>
        <p:nvSpPr>
          <p:cNvPr id="260" name="CustomShape 2"/>
          <p:cNvSpPr/>
          <p:nvPr/>
        </p:nvSpPr>
        <p:spPr>
          <a:xfrm>
            <a:off x="713160" y="1937160"/>
            <a:ext cx="3941640" cy="156348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1600" spc="-1" strike="noStrike">
                <a:solidFill>
                  <a:srgbClr val="ffffff"/>
                </a:solidFill>
                <a:latin typeface="Roboto"/>
                <a:ea typeface="Roboto"/>
              </a:rPr>
              <a:t>Centralized, decentralized, and distributed.</a:t>
            </a:r>
            <a:endParaRPr b="0" lang="en-US" sz="1600" spc="-1" strike="noStrike">
              <a:latin typeface="Arial"/>
            </a:endParaRPr>
          </a:p>
          <a:p>
            <a:pPr>
              <a:lnSpc>
                <a:spcPct val="100000"/>
              </a:lnSpc>
              <a:tabLst>
                <a:tab algn="l" pos="0"/>
              </a:tabLst>
            </a:pP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BitTorrent is a great example of a distributed protocol for file-sharing .</a:t>
            </a:r>
            <a:endParaRPr b="0" lang="en-US" sz="1600" spc="-1" strike="noStrike">
              <a:latin typeface="Arial"/>
            </a:endParaRPr>
          </a:p>
        </p:txBody>
      </p:sp>
      <p:sp>
        <p:nvSpPr>
          <p:cNvPr id="261" name="CustomShape 3"/>
          <p:cNvSpPr/>
          <p:nvPr/>
        </p:nvSpPr>
        <p:spPr>
          <a:xfrm>
            <a:off x="5310720" y="1145880"/>
            <a:ext cx="3090960" cy="3004560"/>
          </a:xfrm>
          <a:prstGeom prst="ellipse">
            <a:avLst/>
          </a:prstGeom>
          <a:blipFill rotWithShape="0">
            <a:blip r:embed="rId1"/>
            <a:stretch>
              <a:fillRect l="0" t="1395" r="0" b="1395"/>
            </a:stretch>
          </a:blip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CustomShape 1"/>
          <p:cNvSpPr/>
          <p:nvPr/>
        </p:nvSpPr>
        <p:spPr>
          <a:xfrm>
            <a:off x="713160" y="487440"/>
            <a:ext cx="7716960" cy="57204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3200" spc="-1" strike="noStrike">
                <a:solidFill>
                  <a:srgbClr val="ffffff"/>
                </a:solidFill>
                <a:latin typeface="Poppins Black"/>
                <a:ea typeface="Poppins Black"/>
              </a:rPr>
              <a:t>The Original Bitcoin Whitepaper</a:t>
            </a:r>
            <a:endParaRPr b="0" lang="en-US" sz="3200" spc="-1" strike="noStrike">
              <a:latin typeface="Arial"/>
            </a:endParaRPr>
          </a:p>
        </p:txBody>
      </p:sp>
      <p:sp>
        <p:nvSpPr>
          <p:cNvPr id="263" name="CustomShape 2"/>
          <p:cNvSpPr/>
          <p:nvPr/>
        </p:nvSpPr>
        <p:spPr>
          <a:xfrm>
            <a:off x="3840480" y="2002320"/>
            <a:ext cx="3941640" cy="156348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1600" spc="-1" strike="noStrike">
                <a:solidFill>
                  <a:srgbClr val="ffffff"/>
                </a:solidFill>
                <a:latin typeface="Roboto"/>
                <a:ea typeface="Roboto"/>
              </a:rPr>
              <a:t>In 2008, Satoshi Nakamoto published the original Bitcoin white-paper: “Bitcoin:A Peer-to-Peer</a:t>
            </a: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Electronic Cash System.</a:t>
            </a:r>
            <a:endParaRPr b="0" lang="en-US" sz="1600" spc="-1" strike="noStrike">
              <a:latin typeface="Arial"/>
            </a:endParaRPr>
          </a:p>
        </p:txBody>
      </p:sp>
      <p:sp>
        <p:nvSpPr>
          <p:cNvPr id="264" name="CustomShape 3"/>
          <p:cNvSpPr/>
          <p:nvPr/>
        </p:nvSpPr>
        <p:spPr>
          <a:xfrm>
            <a:off x="457200" y="1567080"/>
            <a:ext cx="3090960" cy="3004560"/>
          </a:xfrm>
          <a:prstGeom prst="ellipse">
            <a:avLst/>
          </a:prstGeom>
          <a:blipFill rotWithShape="0">
            <a:blip r:embed="rId1"/>
            <a:stretch>
              <a:fillRect l="0" t="1395" r="0" b="1395"/>
            </a:stretch>
          </a:blip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CustomShape 1"/>
          <p:cNvSpPr/>
          <p:nvPr/>
        </p:nvSpPr>
        <p:spPr>
          <a:xfrm>
            <a:off x="713160" y="487440"/>
            <a:ext cx="7716960" cy="57204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3200" spc="-1" strike="noStrike">
                <a:solidFill>
                  <a:srgbClr val="ffffff"/>
                </a:solidFill>
                <a:latin typeface="Poppins Black"/>
                <a:ea typeface="Poppins Black"/>
              </a:rPr>
              <a:t>What is block-chain</a:t>
            </a:r>
            <a:endParaRPr b="0" lang="en-US" sz="3200" spc="-1" strike="noStrike">
              <a:latin typeface="Arial"/>
            </a:endParaRPr>
          </a:p>
        </p:txBody>
      </p:sp>
      <p:sp>
        <p:nvSpPr>
          <p:cNvPr id="266" name="CustomShape 2"/>
          <p:cNvSpPr/>
          <p:nvPr/>
        </p:nvSpPr>
        <p:spPr>
          <a:xfrm>
            <a:off x="713160" y="1463040"/>
            <a:ext cx="3941640" cy="203760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1600" spc="-1" strike="noStrike">
                <a:solidFill>
                  <a:srgbClr val="ffffff"/>
                </a:solidFill>
                <a:latin typeface="Roboto"/>
                <a:ea typeface="Roboto"/>
              </a:rPr>
              <a:t>It allows users to send and receive digital assets securely and transparently without needing a</a:t>
            </a: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central authority or intermediary, by having a copy of all transactions distributed across the</a:t>
            </a: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network using consensus mechanism, storing data in blocks, where each block is tied to the</a:t>
            </a: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previous, resulting in a chain of block or block-chain.</a:t>
            </a:r>
            <a:endParaRPr b="0" lang="en-US" sz="1600" spc="-1" strike="noStrike">
              <a:latin typeface="Arial"/>
            </a:endParaRPr>
          </a:p>
        </p:txBody>
      </p:sp>
      <p:sp>
        <p:nvSpPr>
          <p:cNvPr id="267" name="CustomShape 3"/>
          <p:cNvSpPr/>
          <p:nvPr/>
        </p:nvSpPr>
        <p:spPr>
          <a:xfrm>
            <a:off x="5310720" y="1145880"/>
            <a:ext cx="3090960" cy="3004560"/>
          </a:xfrm>
          <a:prstGeom prst="ellipse">
            <a:avLst/>
          </a:prstGeom>
          <a:blipFill rotWithShape="0">
            <a:blip r:embed="rId1"/>
            <a:stretch>
              <a:fillRect l="0" t="1395" r="0" b="1395"/>
            </a:stretch>
          </a:blip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CustomShape 1"/>
          <p:cNvSpPr/>
          <p:nvPr/>
        </p:nvSpPr>
        <p:spPr>
          <a:xfrm>
            <a:off x="713160" y="487440"/>
            <a:ext cx="7716960" cy="57204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3200" spc="-1" strike="noStrike">
                <a:solidFill>
                  <a:srgbClr val="ffffff"/>
                </a:solidFill>
                <a:latin typeface="Poppins Black"/>
                <a:ea typeface="Poppins Black"/>
              </a:rPr>
              <a:t>Hash Function</a:t>
            </a:r>
            <a:endParaRPr b="0" lang="en-US" sz="3200" spc="-1" strike="noStrike">
              <a:latin typeface="Arial"/>
            </a:endParaRPr>
          </a:p>
        </p:txBody>
      </p:sp>
      <p:sp>
        <p:nvSpPr>
          <p:cNvPr id="269" name="CustomShape 2"/>
          <p:cNvSpPr/>
          <p:nvPr/>
        </p:nvSpPr>
        <p:spPr>
          <a:xfrm>
            <a:off x="713160" y="1937160"/>
            <a:ext cx="3941640" cy="156348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1600" spc="-1" strike="noStrike">
                <a:solidFill>
                  <a:srgbClr val="ffffff"/>
                </a:solidFill>
                <a:latin typeface="Roboto"/>
                <a:ea typeface="Roboto"/>
              </a:rPr>
              <a:t>It takes an input and returns a fixed-size output called a hash digest and the original input can’t</a:t>
            </a: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be derived from the hash. </a:t>
            </a:r>
            <a:endParaRPr b="0" lang="en-US" sz="1600" spc="-1" strike="noStrike">
              <a:latin typeface="Arial"/>
            </a:endParaRPr>
          </a:p>
          <a:p>
            <a:pPr>
              <a:lnSpc>
                <a:spcPct val="100000"/>
              </a:lnSpc>
              <a:tabLst>
                <a:tab algn="l" pos="0"/>
              </a:tabLst>
            </a:pP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Any change to the original input will be reflected in completely</a:t>
            </a: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different hash output.</a:t>
            </a:r>
            <a:endParaRPr b="0" lang="en-US" sz="1600" spc="-1" strike="noStrike">
              <a:latin typeface="Arial"/>
            </a:endParaRPr>
          </a:p>
        </p:txBody>
      </p:sp>
      <p:sp>
        <p:nvSpPr>
          <p:cNvPr id="270" name="CustomShape 3"/>
          <p:cNvSpPr/>
          <p:nvPr/>
        </p:nvSpPr>
        <p:spPr>
          <a:xfrm>
            <a:off x="5310720" y="1145880"/>
            <a:ext cx="3090960" cy="3004560"/>
          </a:xfrm>
          <a:prstGeom prst="ellipse">
            <a:avLst/>
          </a:prstGeom>
          <a:blipFill rotWithShape="0">
            <a:blip r:embed="rId1"/>
            <a:stretch>
              <a:fillRect l="0" t="1395" r="0" b="1395"/>
            </a:stretch>
          </a:blip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CustomShape 1"/>
          <p:cNvSpPr/>
          <p:nvPr/>
        </p:nvSpPr>
        <p:spPr>
          <a:xfrm>
            <a:off x="713160" y="487440"/>
            <a:ext cx="7716960" cy="57204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3200" spc="-1" strike="noStrike">
                <a:solidFill>
                  <a:srgbClr val="ffffff"/>
                </a:solidFill>
                <a:latin typeface="Poppins Black"/>
                <a:ea typeface="Poppins Black"/>
              </a:rPr>
              <a:t>Careers in Block-chain</a:t>
            </a:r>
            <a:endParaRPr b="0" lang="en-US" sz="3200" spc="-1" strike="noStrike">
              <a:latin typeface="Arial"/>
            </a:endParaRPr>
          </a:p>
        </p:txBody>
      </p:sp>
      <p:sp>
        <p:nvSpPr>
          <p:cNvPr id="272" name="CustomShape 2"/>
          <p:cNvSpPr/>
          <p:nvPr/>
        </p:nvSpPr>
        <p:spPr>
          <a:xfrm>
            <a:off x="713160" y="1937160"/>
            <a:ext cx="3941640" cy="156348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1600" spc="-1" strike="noStrike">
                <a:solidFill>
                  <a:srgbClr val="ffffff"/>
                </a:solidFill>
                <a:latin typeface="Roboto"/>
                <a:ea typeface="Roboto"/>
              </a:rPr>
              <a:t>Blockchain Researcher,</a:t>
            </a: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Blockchain Developer,</a:t>
            </a: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Smart contract Developer …</a:t>
            </a:r>
            <a:endParaRPr b="0" lang="en-US" sz="1600" spc="-1" strike="noStrike">
              <a:latin typeface="Arial"/>
            </a:endParaRPr>
          </a:p>
        </p:txBody>
      </p:sp>
      <p:sp>
        <p:nvSpPr>
          <p:cNvPr id="273" name="CustomShape 3"/>
          <p:cNvSpPr/>
          <p:nvPr/>
        </p:nvSpPr>
        <p:spPr>
          <a:xfrm>
            <a:off x="5310720" y="1145880"/>
            <a:ext cx="3090960" cy="3004560"/>
          </a:xfrm>
          <a:prstGeom prst="ellipse">
            <a:avLst/>
          </a:prstGeom>
          <a:blipFill rotWithShape="0">
            <a:blip r:embed="rId1"/>
            <a:stretch>
              <a:fillRect l="0" t="1395" r="0" b="1395"/>
            </a:stretch>
          </a:blip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CustomShape 1"/>
          <p:cNvSpPr/>
          <p:nvPr/>
        </p:nvSpPr>
        <p:spPr>
          <a:xfrm>
            <a:off x="713160" y="487440"/>
            <a:ext cx="7716960" cy="57204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 sz="3200" spc="-1" strike="noStrike">
                <a:solidFill>
                  <a:srgbClr val="ffffff"/>
                </a:solidFill>
                <a:latin typeface="Poppins Black"/>
                <a:ea typeface="Poppins Black"/>
              </a:rPr>
              <a:t>Block-chain Generations</a:t>
            </a:r>
            <a:endParaRPr b="0" lang="en-US" sz="3200" spc="-1" strike="noStrike">
              <a:latin typeface="Arial"/>
            </a:endParaRPr>
          </a:p>
        </p:txBody>
      </p:sp>
      <p:sp>
        <p:nvSpPr>
          <p:cNvPr id="275" name="CustomShape 2"/>
          <p:cNvSpPr/>
          <p:nvPr/>
        </p:nvSpPr>
        <p:spPr>
          <a:xfrm>
            <a:off x="713160" y="1645920"/>
            <a:ext cx="3941640" cy="185472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 sz="1600" spc="-1" strike="noStrike">
                <a:solidFill>
                  <a:srgbClr val="ffffff"/>
                </a:solidFill>
                <a:latin typeface="Roboto"/>
                <a:ea typeface="Roboto"/>
              </a:rPr>
              <a:t>1) First Block-chain Generation</a:t>
            </a: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     </a:t>
            </a:r>
            <a:r>
              <a:rPr b="0" lang="en" sz="1600" spc="-1" strike="noStrike">
                <a:solidFill>
                  <a:srgbClr val="ffffff"/>
                </a:solidFill>
                <a:latin typeface="Roboto"/>
                <a:ea typeface="Roboto"/>
              </a:rPr>
              <a:t>Bitcoin</a:t>
            </a:r>
            <a:endParaRPr b="0" lang="en-US" sz="1600" spc="-1" strike="noStrike">
              <a:latin typeface="Arial"/>
            </a:endParaRPr>
          </a:p>
          <a:p>
            <a:pPr>
              <a:lnSpc>
                <a:spcPct val="100000"/>
              </a:lnSpc>
              <a:tabLst>
                <a:tab algn="l" pos="0"/>
              </a:tabLst>
            </a:pP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2) Second Block-chain Generation</a:t>
            </a: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Ethereum Introduced Dapps and new types of Tokens.</a:t>
            </a:r>
            <a:endParaRPr b="0" lang="en-US" sz="1600" spc="-1" strike="noStrike">
              <a:latin typeface="Arial"/>
            </a:endParaRPr>
          </a:p>
          <a:p>
            <a:pPr>
              <a:lnSpc>
                <a:spcPct val="100000"/>
              </a:lnSpc>
              <a:tabLst>
                <a:tab algn="l" pos="0"/>
              </a:tabLst>
            </a:pP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3) Third Block-chain Generation</a:t>
            </a: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Third-generation block-chains, like Cardano, work to address scalability, interoperability, and</a:t>
            </a:r>
            <a:endParaRPr b="0" lang="en-US" sz="1600" spc="-1" strike="noStrike">
              <a:latin typeface="Arial"/>
            </a:endParaRPr>
          </a:p>
          <a:p>
            <a:pPr>
              <a:lnSpc>
                <a:spcPct val="100000"/>
              </a:lnSpc>
              <a:tabLst>
                <a:tab algn="l" pos="0"/>
              </a:tabLst>
            </a:pPr>
            <a:r>
              <a:rPr b="0" lang="en" sz="1600" spc="-1" strike="noStrike">
                <a:solidFill>
                  <a:srgbClr val="ffffff"/>
                </a:solidFill>
                <a:latin typeface="Roboto"/>
                <a:ea typeface="Roboto"/>
              </a:rPr>
              <a:t>sustainability.</a:t>
            </a:r>
            <a:endParaRPr b="0" lang="en-US" sz="1600" spc="-1" strike="noStrike">
              <a:latin typeface="Arial"/>
            </a:endParaRPr>
          </a:p>
        </p:txBody>
      </p:sp>
      <p:sp>
        <p:nvSpPr>
          <p:cNvPr id="276" name="CustomShape 3"/>
          <p:cNvSpPr/>
          <p:nvPr/>
        </p:nvSpPr>
        <p:spPr>
          <a:xfrm>
            <a:off x="5310720" y="1145880"/>
            <a:ext cx="3090960" cy="3004560"/>
          </a:xfrm>
          <a:prstGeom prst="ellipse">
            <a:avLst/>
          </a:prstGeom>
          <a:blipFill rotWithShape="0">
            <a:blip r:embed="rId1"/>
            <a:stretch>
              <a:fillRect l="0" t="1395" r="0" b="1395"/>
            </a:stretch>
          </a:blip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f2aad"/>
      </a:dk2>
      <a:lt2>
        <a:srgbClr val="8733ff"/>
      </a:lt2>
      <a:accent1>
        <a:srgbClr val="9a29b5"/>
      </a:accent1>
      <a:accent2>
        <a:srgbClr val="a3a7ff"/>
      </a:accent2>
      <a:accent3>
        <a:srgbClr val="ffffff"/>
      </a:accent3>
      <a:accent4>
        <a:srgbClr val="ffffff"/>
      </a:accent4>
      <a:accent5>
        <a:srgbClr val="ffffff"/>
      </a:accent5>
      <a:accent6>
        <a:srgbClr val="ffffff"/>
      </a:accent6>
      <a:hlink>
        <a:srgbClr val="a3a7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f2aad"/>
      </a:dk2>
      <a:lt2>
        <a:srgbClr val="8733ff"/>
      </a:lt2>
      <a:accent1>
        <a:srgbClr val="9a29b5"/>
      </a:accent1>
      <a:accent2>
        <a:srgbClr val="a3a7ff"/>
      </a:accent2>
      <a:accent3>
        <a:srgbClr val="ffffff"/>
      </a:accent3>
      <a:accent4>
        <a:srgbClr val="ffffff"/>
      </a:accent4>
      <a:accent5>
        <a:srgbClr val="ffffff"/>
      </a:accent5>
      <a:accent6>
        <a:srgbClr val="ffffff"/>
      </a:accent6>
      <a:hlink>
        <a:srgbClr val="a3a7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f2aad"/>
      </a:dk2>
      <a:lt2>
        <a:srgbClr val="8733ff"/>
      </a:lt2>
      <a:accent1>
        <a:srgbClr val="9a29b5"/>
      </a:accent1>
      <a:accent2>
        <a:srgbClr val="a3a7ff"/>
      </a:accent2>
      <a:accent3>
        <a:srgbClr val="ffffff"/>
      </a:accent3>
      <a:accent4>
        <a:srgbClr val="ffffff"/>
      </a:accent4>
      <a:accent5>
        <a:srgbClr val="ffffff"/>
      </a:accent5>
      <a:accent6>
        <a:srgbClr val="ffffff"/>
      </a:accent6>
      <a:hlink>
        <a:srgbClr val="a3a7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f2aad"/>
      </a:dk2>
      <a:lt2>
        <a:srgbClr val="8733ff"/>
      </a:lt2>
      <a:accent1>
        <a:srgbClr val="9a29b5"/>
      </a:accent1>
      <a:accent2>
        <a:srgbClr val="a3a7ff"/>
      </a:accent2>
      <a:accent3>
        <a:srgbClr val="ffffff"/>
      </a:accent3>
      <a:accent4>
        <a:srgbClr val="ffffff"/>
      </a:accent4>
      <a:accent5>
        <a:srgbClr val="ffffff"/>
      </a:accent5>
      <a:accent6>
        <a:srgbClr val="ffffff"/>
      </a:accent6>
      <a:hlink>
        <a:srgbClr val="a3a7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f2aad"/>
      </a:dk2>
      <a:lt2>
        <a:srgbClr val="8733ff"/>
      </a:lt2>
      <a:accent1>
        <a:srgbClr val="9a29b5"/>
      </a:accent1>
      <a:accent2>
        <a:srgbClr val="a3a7ff"/>
      </a:accent2>
      <a:accent3>
        <a:srgbClr val="ffffff"/>
      </a:accent3>
      <a:accent4>
        <a:srgbClr val="ffffff"/>
      </a:accent4>
      <a:accent5>
        <a:srgbClr val="ffffff"/>
      </a:accent5>
      <a:accent6>
        <a:srgbClr val="ffffff"/>
      </a:accent6>
      <a:hlink>
        <a:srgbClr val="a3a7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f2aad"/>
      </a:dk2>
      <a:lt2>
        <a:srgbClr val="8733ff"/>
      </a:lt2>
      <a:accent1>
        <a:srgbClr val="9a29b5"/>
      </a:accent1>
      <a:accent2>
        <a:srgbClr val="a3a7ff"/>
      </a:accent2>
      <a:accent3>
        <a:srgbClr val="ffffff"/>
      </a:accent3>
      <a:accent4>
        <a:srgbClr val="ffffff"/>
      </a:accent4>
      <a:accent5>
        <a:srgbClr val="ffffff"/>
      </a:accent5>
      <a:accent6>
        <a:srgbClr val="ffffff"/>
      </a:accent6>
      <a:hlink>
        <a:srgbClr val="a3a7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25</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2023-11-04T15:51:22Z</dcterms:modified>
  <cp:revision>8</cp:revision>
  <dc:subject/>
  <dc:title/>
</cp:coreProperties>
</file>